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24" r:id="rId1"/>
    <p:sldMasterId id="2147483958" r:id="rId2"/>
    <p:sldMasterId id="2147483991" r:id="rId3"/>
    <p:sldMasterId id="2147484024" r:id="rId4"/>
    <p:sldMasterId id="2147484057" r:id="rId5"/>
  </p:sldMasterIdLst>
  <p:notesMasterIdLst>
    <p:notesMasterId r:id="rId45"/>
  </p:notesMasterIdLst>
  <p:handoutMasterIdLst>
    <p:handoutMasterId r:id="rId46"/>
  </p:handoutMasterIdLst>
  <p:sldIdLst>
    <p:sldId id="2177" r:id="rId6"/>
    <p:sldId id="269" r:id="rId7"/>
    <p:sldId id="273" r:id="rId8"/>
    <p:sldId id="2178" r:id="rId9"/>
    <p:sldId id="258" r:id="rId10"/>
    <p:sldId id="298" r:id="rId11"/>
    <p:sldId id="279" r:id="rId12"/>
    <p:sldId id="2183" r:id="rId13"/>
    <p:sldId id="2172" r:id="rId14"/>
    <p:sldId id="2180" r:id="rId15"/>
    <p:sldId id="2181" r:id="rId16"/>
    <p:sldId id="2185" r:id="rId17"/>
    <p:sldId id="2182" r:id="rId18"/>
    <p:sldId id="2179" r:id="rId19"/>
    <p:sldId id="2192" r:id="rId20"/>
    <p:sldId id="2134" r:id="rId21"/>
    <p:sldId id="2187" r:id="rId22"/>
    <p:sldId id="2188" r:id="rId23"/>
    <p:sldId id="2186" r:id="rId24"/>
    <p:sldId id="2189" r:id="rId25"/>
    <p:sldId id="2173" r:id="rId26"/>
    <p:sldId id="2190" r:id="rId27"/>
    <p:sldId id="2193" r:id="rId28"/>
    <p:sldId id="2201" r:id="rId29"/>
    <p:sldId id="2194" r:id="rId30"/>
    <p:sldId id="2195" r:id="rId31"/>
    <p:sldId id="2196" r:id="rId32"/>
    <p:sldId id="2197" r:id="rId33"/>
    <p:sldId id="2198" r:id="rId34"/>
    <p:sldId id="2199" r:id="rId35"/>
    <p:sldId id="2203" r:id="rId36"/>
    <p:sldId id="2206" r:id="rId37"/>
    <p:sldId id="2205" r:id="rId38"/>
    <p:sldId id="2200" r:id="rId39"/>
    <p:sldId id="325" r:id="rId40"/>
    <p:sldId id="2167" r:id="rId41"/>
    <p:sldId id="2168" r:id="rId42"/>
    <p:sldId id="2191" r:id="rId43"/>
    <p:sldId id="288" r:id="rId44"/>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Droid Sans Mono for Powerline" panose="020B0609030804020204" pitchFamily="49" charset="0"/>
      <p:regular r:id="rId51"/>
    </p:embeddedFont>
    <p:embeddedFont>
      <p:font typeface="IBM Plex Mono Light" panose="020B0409050000000000" pitchFamily="49" charset="77"/>
      <p:regular r:id="rId52"/>
      <p:italic r:id="rId53"/>
    </p:embeddedFont>
    <p:embeddedFont>
      <p:font typeface="IBM Plex Sans" panose="020B0503050000000000" pitchFamily="34" charset="77"/>
      <p:regular r:id="rId54"/>
      <p:bold r:id="rId55"/>
      <p:italic r:id="rId56"/>
      <p:boldItalic r:id="rId57"/>
    </p:embeddedFont>
    <p:embeddedFont>
      <p:font typeface="IBM Plex Sans Bold" panose="020B0503050000000000" pitchFamily="34" charset="77"/>
      <p:bold r:id="rId58"/>
      <p:italic r:id="rId59"/>
      <p:boldItalic r:id="rId60"/>
    </p:embeddedFont>
    <p:embeddedFont>
      <p:font typeface="IBM Plex Sans Light" panose="020B0403050000000000" pitchFamily="34" charset="77"/>
      <p:regular r:id="rId61"/>
      <p:italic r:id="rId62"/>
    </p:embeddedFont>
    <p:embeddedFont>
      <p:font typeface="Inconsolata for Powerline Mediu" panose="020B0609030003000000" pitchFamily="49" charset="0"/>
      <p:regular r:id="rId63"/>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177"/>
            <p14:sldId id="269"/>
            <p14:sldId id="273"/>
            <p14:sldId id="2178"/>
            <p14:sldId id="258"/>
          </p14:sldIdLst>
        </p14:section>
        <p14:section name="Covers and front matter designs" id="{F5F9A818-4D97-ED4A-9289-C14312126849}">
          <p14:sldIdLst/>
        </p14:section>
        <p14:section name="Sample slides" id="{F37E1847-B7EB-7546-9490-7462394074F2}">
          <p14:sldIdLst>
            <p14:sldId id="298"/>
            <p14:sldId id="279"/>
            <p14:sldId id="2183"/>
            <p14:sldId id="2172"/>
            <p14:sldId id="2180"/>
            <p14:sldId id="2181"/>
            <p14:sldId id="2185"/>
            <p14:sldId id="2182"/>
            <p14:sldId id="2179"/>
            <p14:sldId id="2192"/>
            <p14:sldId id="2134"/>
            <p14:sldId id="2187"/>
            <p14:sldId id="2188"/>
            <p14:sldId id="2186"/>
            <p14:sldId id="2189"/>
            <p14:sldId id="2173"/>
            <p14:sldId id="2190"/>
            <p14:sldId id="2193"/>
            <p14:sldId id="2201"/>
            <p14:sldId id="2194"/>
            <p14:sldId id="2195"/>
            <p14:sldId id="2196"/>
            <p14:sldId id="2197"/>
            <p14:sldId id="2198"/>
            <p14:sldId id="2199"/>
            <p14:sldId id="2203"/>
            <p14:sldId id="2206"/>
            <p14:sldId id="2205"/>
            <p14:sldId id="2200"/>
            <p14:sldId id="325"/>
            <p14:sldId id="2167"/>
            <p14:sldId id="2168"/>
            <p14:sldId id="2191"/>
            <p14:sldId id="288"/>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425"/>
    <p:restoredTop sz="54167"/>
  </p:normalViewPr>
  <p:slideViewPr>
    <p:cSldViewPr snapToGrid="0" snapToObjects="1">
      <p:cViewPr varScale="1">
        <p:scale>
          <a:sx n="103" d="100"/>
          <a:sy n="103" d="100"/>
        </p:scale>
        <p:origin x="496"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6/8/19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6/8/19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openshift.com/products/onlin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penshift.com/products/container-platfor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amazon.com/gp/product/0136291554?ie=UTF8&amp;tag=martinfowlerc-20&amp;linkCode=as2&amp;camp=1789&amp;creative=9325&amp;creativeASIN=013629155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493341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based on the concept of balancing the current state and the desired state, where the desired state is what you want your production environment to be, in other words, how many servers you want to be up and running for your application. The current state means the current status of your production environment.</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43428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Million ways to Sunday to run K8s</a:t>
            </a:r>
          </a:p>
          <a:p>
            <a:endParaRPr lang="en-US" dirty="0"/>
          </a:p>
          <a:p>
            <a:r>
              <a:rPr lang="en-US" dirty="0"/>
              <a:t>Poll audience </a:t>
            </a:r>
          </a:p>
          <a:p>
            <a:endParaRPr lang="en-US" dirty="0"/>
          </a:p>
          <a:p>
            <a:r>
              <a:rPr lang="en-US" dirty="0"/>
              <a:t>Do they run k8s</a:t>
            </a:r>
          </a:p>
          <a:p>
            <a:r>
              <a:rPr lang="en-US" dirty="0"/>
              <a:t>How do they run it?  </a:t>
            </a:r>
          </a:p>
          <a:p>
            <a:r>
              <a:rPr lang="en-US" dirty="0" err="1"/>
              <a:t>Istio</a:t>
            </a:r>
            <a:r>
              <a:rPr lang="en-US" dirty="0"/>
              <a:t>, Rancher</a:t>
            </a:r>
          </a:p>
          <a:p>
            <a:r>
              <a:rPr lang="en-US" dirty="0"/>
              <a:t>Cloud</a:t>
            </a:r>
          </a:p>
          <a:p>
            <a:r>
              <a:rPr lang="en-US" dirty="0"/>
              <a:t>Locally </a:t>
            </a:r>
          </a:p>
          <a:p>
            <a:r>
              <a:rPr lang="en-US" dirty="0" err="1"/>
              <a:t>Minikube</a:t>
            </a:r>
            <a:endParaRPr lang="en-US" dirty="0"/>
          </a:p>
          <a:p>
            <a:r>
              <a:rPr lang="en-US" dirty="0" err="1"/>
              <a:t>Openshift</a:t>
            </a:r>
            <a:endParaRPr lang="en-US" dirty="0"/>
          </a:p>
          <a:p>
            <a:r>
              <a:rPr lang="en-US" dirty="0" err="1"/>
              <a:t>Minishift</a:t>
            </a:r>
            <a:endParaRPr lang="en-US" dirty="0"/>
          </a:p>
          <a:p>
            <a:endParaRPr lang="en-US" b="1" dirty="0"/>
          </a:p>
          <a:p>
            <a:endParaRPr lang="en-US" b="1" dirty="0"/>
          </a:p>
          <a:p>
            <a:endParaRPr lang="en-US" b="1" dirty="0"/>
          </a:p>
          <a:p>
            <a:r>
              <a:rPr lang="en-US" b="1" dirty="0"/>
              <a:t>OKD</a:t>
            </a:r>
            <a:r>
              <a:rPr lang="en-US" dirty="0"/>
              <a:t> is a distribution of Kubernetes optimized for continuous application development and multi-tenant deployment. OKD also serves as the upstream code base upon which </a:t>
            </a:r>
            <a:r>
              <a:rPr lang="en-US" dirty="0">
                <a:hlinkClick r:id="rId3"/>
              </a:rPr>
              <a:t>Red Hat OpenShift Online</a:t>
            </a:r>
            <a:r>
              <a:rPr lang="en-US" dirty="0"/>
              <a:t> and </a:t>
            </a:r>
            <a:r>
              <a:rPr lang="en-US" dirty="0">
                <a:hlinkClick r:id="rId4"/>
              </a:rPr>
              <a:t>Red Hat OpenShift Container Platform</a:t>
            </a:r>
            <a:r>
              <a:rPr lang="en-US" dirty="0"/>
              <a:t> are built.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2383391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75000"/>
                  </a:schemeClr>
                </a:solidFill>
                <a:latin typeface="Arial"/>
                <a:cs typeface="Arial"/>
              </a:rPr>
              <a:t>Where my JVM lives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75000"/>
                </a:schemeClr>
              </a:solidFill>
              <a:latin typeface="Arial"/>
              <a:cs typeface="Arial"/>
            </a:endParaRPr>
          </a:p>
          <a:p>
            <a:pPr algn="ctr"/>
            <a:r>
              <a:rPr lang="en-US" sz="1200" dirty="0">
                <a:solidFill>
                  <a:schemeClr val="bg2">
                    <a:lumMod val="75000"/>
                  </a:schemeClr>
                </a:solidFill>
                <a:latin typeface="Arial"/>
                <a:cs typeface="Arial"/>
              </a:rPr>
              <a:t>Java 8</a:t>
            </a:r>
          </a:p>
          <a:p>
            <a:pPr algn="ctr"/>
            <a:r>
              <a:rPr lang="en-US" sz="1200" dirty="0">
                <a:solidFill>
                  <a:schemeClr val="bg2">
                    <a:lumMod val="75000"/>
                  </a:schemeClr>
                </a:solidFill>
                <a:latin typeface="Arial"/>
                <a:cs typeface="Arial"/>
              </a:rPr>
              <a:t>Maven</a:t>
            </a:r>
          </a:p>
          <a:p>
            <a:pPr algn="ctr"/>
            <a:r>
              <a:rPr lang="en-US" sz="1200" dirty="0">
                <a:solidFill>
                  <a:schemeClr val="bg2">
                    <a:lumMod val="75000"/>
                  </a:schemeClr>
                </a:solidFill>
                <a:latin typeface="Arial"/>
                <a:cs typeface="Arial"/>
              </a:rPr>
              <a:t>JVM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75000"/>
                </a:schemeClr>
              </a:solidFill>
              <a:latin typeface="Arial"/>
              <a:cs typeface="Arial"/>
            </a:endParaRP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3432236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86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809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60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Self healing</a:t>
            </a:r>
          </a:p>
          <a:p>
            <a:r>
              <a:rPr lang="en-US" sz="1200" b="0" i="0" u="none" strike="noStrike" kern="1200" dirty="0">
                <a:solidFill>
                  <a:schemeClr val="tx1"/>
                </a:solidFill>
                <a:effectLst/>
                <a:latin typeface="+mn-lt"/>
                <a:ea typeface="+mn-ea"/>
                <a:cs typeface="+mn-cs"/>
              </a:rPr>
              <a:t>Self balancing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53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t>
            </a:r>
            <a:r>
              <a:rPr lang="en-US" dirty="0" err="1"/>
              <a:t>lamda</a:t>
            </a:r>
            <a:r>
              <a:rPr lang="en-US" dirty="0"/>
              <a:t>  </a:t>
            </a:r>
            <a:r>
              <a:rPr lang="en-US" dirty="0" err="1"/>
              <a:t>params</a:t>
            </a:r>
            <a:r>
              <a:rPr lang="en-US" dirty="0"/>
              <a:t> </a:t>
            </a:r>
            <a:r>
              <a:rPr lang="en-US" dirty="0" err="1"/>
              <a:t>carefull</a:t>
            </a:r>
            <a:r>
              <a:rPr lang="en-US" dirty="0"/>
              <a:t> is essential to the </a:t>
            </a:r>
            <a:r>
              <a:rPr lang="en-US" dirty="0" err="1"/>
              <a:t>readibiity</a:t>
            </a:r>
            <a:r>
              <a:rPr lang="en-US" dirty="0"/>
              <a:t> of stress </a:t>
            </a:r>
            <a:r>
              <a:rPr lang="en-US" dirty="0" err="1"/>
              <a:t>pipelins</a:t>
            </a:r>
            <a:endParaRPr lang="en-US" dirty="0"/>
          </a:p>
          <a:p>
            <a:endParaRPr lang="en-US" dirty="0"/>
          </a:p>
          <a:p>
            <a:r>
              <a:rPr lang="en-US" dirty="0"/>
              <a:t>Use helper methods is more NB for readability in stream pipelines that in iterative code!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368217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2475826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t>
            </a:r>
            <a:r>
              <a:rPr lang="en-US" dirty="0" err="1"/>
              <a:t>lamda</a:t>
            </a:r>
            <a:r>
              <a:rPr lang="en-US" dirty="0"/>
              <a:t>  </a:t>
            </a:r>
            <a:r>
              <a:rPr lang="en-US" dirty="0" err="1"/>
              <a:t>params</a:t>
            </a:r>
            <a:r>
              <a:rPr lang="en-US" dirty="0"/>
              <a:t> </a:t>
            </a:r>
            <a:r>
              <a:rPr lang="en-US" dirty="0" err="1"/>
              <a:t>carefull</a:t>
            </a:r>
            <a:r>
              <a:rPr lang="en-US" dirty="0"/>
              <a:t> is essential to the </a:t>
            </a:r>
            <a:r>
              <a:rPr lang="en-US" dirty="0" err="1"/>
              <a:t>readibiity</a:t>
            </a:r>
            <a:r>
              <a:rPr lang="en-US" dirty="0"/>
              <a:t> of stress </a:t>
            </a:r>
            <a:r>
              <a:rPr lang="en-US" dirty="0" err="1"/>
              <a:t>pipelins</a:t>
            </a:r>
            <a:endParaRPr lang="en-US" dirty="0"/>
          </a:p>
          <a:p>
            <a:endParaRPr lang="en-US" dirty="0"/>
          </a:p>
          <a:p>
            <a:r>
              <a:rPr lang="en-US" dirty="0"/>
              <a:t>Use helper methods is more NB for readability in stream pipelines that in iterative code!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07336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 out on the perimeter Blue dots</a:t>
            </a:r>
          </a:p>
          <a:p>
            <a:r>
              <a:rPr lang="en-US" dirty="0"/>
              <a:t>State – </a:t>
            </a:r>
            <a:r>
              <a:rPr lang="en-US" dirty="0" err="1"/>
              <a:t>banck</a:t>
            </a:r>
            <a:r>
              <a:rPr lang="en-US" dirty="0"/>
              <a:t> </a:t>
            </a:r>
            <a:r>
              <a:rPr lang="en-US" dirty="0" err="1"/>
              <a:t>occont</a:t>
            </a:r>
            <a:r>
              <a:rPr lang="en-US" dirty="0"/>
              <a:t> or shopping cart or IoT device</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Docker </a:t>
            </a:r>
            <a:r>
              <a:rPr lang="en-US" sz="1200" b="0" i="0" u="none" strike="noStrike" kern="1200" dirty="0" err="1">
                <a:solidFill>
                  <a:schemeClr val="tx1"/>
                </a:solidFill>
                <a:effectLst/>
                <a:latin typeface="+mn-lt"/>
                <a:ea typeface="+mn-ea"/>
                <a:cs typeface="+mn-cs"/>
              </a:rPr>
              <a:t>init</a:t>
            </a:r>
            <a:r>
              <a:rPr lang="en-US" sz="1200" b="0" i="0" u="none" strike="noStrike" kern="1200" dirty="0">
                <a:solidFill>
                  <a:schemeClr val="tx1"/>
                </a:solidFill>
                <a:effectLst/>
                <a:latin typeface="+mn-lt"/>
                <a:ea typeface="+mn-ea"/>
                <a:cs typeface="+mn-cs"/>
              </a:rPr>
              <a:t> start jar</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Runner.java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Main </a:t>
            </a:r>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system glorified thread pool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Starts some basic actors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53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not k8s expert yet!</a:t>
            </a:r>
          </a:p>
          <a:p>
            <a:r>
              <a:rPr lang="en-US" sz="1200" b="0" i="0" u="none" strike="noStrike" kern="1200" dirty="0">
                <a:solidFill>
                  <a:schemeClr val="tx1"/>
                </a:solidFill>
                <a:effectLst/>
                <a:latin typeface="+mn-lt"/>
                <a:ea typeface="+mn-ea"/>
                <a:cs typeface="+mn-cs"/>
              </a:rPr>
              <a:t>Just want to run my jars</a:t>
            </a:r>
          </a:p>
          <a:p>
            <a:r>
              <a:rPr lang="en-US" sz="1200" b="0" i="0" u="none" strike="noStrike" kern="1200" dirty="0">
                <a:solidFill>
                  <a:schemeClr val="tx1"/>
                </a:solidFill>
                <a:effectLst/>
                <a:latin typeface="+mn-lt"/>
                <a:ea typeface="+mn-ea"/>
                <a:cs typeface="+mn-cs"/>
              </a:rPr>
              <a:t>Don’t bore me with </a:t>
            </a:r>
            <a:r>
              <a:rPr lang="en-US" sz="1200" b="0" i="0" u="none" strike="noStrike" kern="1200" dirty="0" err="1">
                <a:solidFill>
                  <a:schemeClr val="tx1"/>
                </a:solidFill>
                <a:effectLst/>
                <a:latin typeface="+mn-lt"/>
                <a:ea typeface="+mn-ea"/>
                <a:cs typeface="+mn-cs"/>
              </a:rPr>
              <a:t>networkdeets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Just run </a:t>
            </a:r>
            <a:r>
              <a:rPr lang="en-US" sz="1200" b="0" i="0" u="none" strike="noStrike" kern="1200" dirty="0" err="1">
                <a:solidFill>
                  <a:schemeClr val="tx1"/>
                </a:solidFill>
                <a:effectLst/>
                <a:latin typeface="+mn-lt"/>
                <a:ea typeface="+mn-ea"/>
                <a:cs typeface="+mn-cs"/>
              </a:rPr>
              <a:t>myJvm</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Reactive – not just async</a:t>
            </a:r>
          </a:p>
          <a:p>
            <a:r>
              <a:rPr lang="en-US" sz="1200" b="0" i="0" u="none" strike="noStrike" kern="1200" dirty="0">
                <a:solidFill>
                  <a:schemeClr val="tx1"/>
                </a:solidFill>
                <a:effectLst/>
                <a:latin typeface="+mn-lt"/>
                <a:ea typeface="+mn-ea"/>
                <a:cs typeface="+mn-cs"/>
              </a:rPr>
              <a:t>Reactive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Always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870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K8s auto scale </a:t>
            </a:r>
          </a:p>
          <a:p>
            <a:r>
              <a:rPr lang="en-US" sz="1200" b="0" i="0" u="none" strike="noStrike" kern="1200" dirty="0">
                <a:solidFill>
                  <a:schemeClr val="tx1"/>
                </a:solidFill>
                <a:effectLst/>
                <a:latin typeface="+mn-lt"/>
                <a:ea typeface="+mn-ea"/>
                <a:cs typeface="+mn-cs"/>
              </a:rPr>
              <a:t>Outside</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see more nodes = more capacity spread the work load</a:t>
            </a:r>
          </a:p>
          <a:p>
            <a:r>
              <a:rPr lang="en-US" sz="1200" b="0" i="0" u="none" strike="noStrike" kern="1200" dirty="0">
                <a:solidFill>
                  <a:schemeClr val="tx1"/>
                </a:solidFill>
                <a:effectLst/>
                <a:latin typeface="+mn-lt"/>
                <a:ea typeface="+mn-ea"/>
                <a:cs typeface="+mn-cs"/>
              </a:rPr>
              <a:t>Inside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B050"/>
                </a:solidFill>
              </a:rPr>
              <a:t>demo scale up</a:t>
            </a:r>
          </a:p>
          <a:p>
            <a:r>
              <a:rPr lang="en-US" sz="1200" dirty="0">
                <a:solidFill>
                  <a:srgbClr val="00B050"/>
                </a:solidFill>
              </a:rPr>
              <a:t>Demo scale down</a:t>
            </a:r>
          </a:p>
          <a:p>
            <a:endParaRPr lang="en-US" sz="1200" dirty="0">
              <a:solidFill>
                <a:srgbClr val="00B050"/>
              </a:solidFill>
            </a:endParaRPr>
          </a:p>
          <a:p>
            <a:endParaRPr lang="en-US" sz="1200" dirty="0">
              <a:solidFill>
                <a:srgbClr val="00B050"/>
              </a:solidFill>
            </a:endParaRPr>
          </a:p>
          <a:p>
            <a:r>
              <a:rPr lang="en-US" sz="1200" b="0" i="0" u="none" strike="noStrike" kern="1200" dirty="0">
                <a:solidFill>
                  <a:schemeClr val="tx1"/>
                </a:solidFill>
                <a:effectLst/>
                <a:latin typeface="+mn-lt"/>
                <a:ea typeface="+mn-ea"/>
                <a:cs typeface="+mn-cs"/>
              </a:rPr>
              <a:t>More pods more JVM – load is spread – take a bit to com live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Drift over </a:t>
            </a:r>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see’s these JVMs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Little pain</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Akka</a:t>
            </a:r>
            <a:r>
              <a:rPr lang="en-US" sz="1200" b="0" i="0" u="none" strike="noStrike" kern="1200" dirty="0">
                <a:solidFill>
                  <a:schemeClr val="tx1"/>
                </a:solidFill>
                <a:effectLst/>
                <a:latin typeface="+mn-lt"/>
                <a:ea typeface="+mn-ea"/>
                <a:cs typeface="+mn-cs"/>
              </a:rPr>
              <a:t> drifts load over</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dirty="0">
              <a:solidFill>
                <a:srgbClr val="00B050"/>
              </a:solidFill>
            </a:endParaRPr>
          </a:p>
          <a:p>
            <a:endParaRPr lang="en-US" sz="1200" dirty="0">
              <a:solidFill>
                <a:srgbClr val="00B050"/>
              </a:solidFill>
            </a:endParaRPr>
          </a:p>
          <a:p>
            <a:endParaRPr lang="en-US" sz="1200" dirty="0">
              <a:solidFill>
                <a:srgbClr val="00B050"/>
              </a:solidFill>
            </a:endParaRPr>
          </a:p>
          <a:p>
            <a:r>
              <a:rPr lang="en-US" sz="1200" dirty="0">
                <a:solidFill>
                  <a:srgbClr val="00B050"/>
                </a:solidFill>
              </a:rPr>
              <a:t>K8s start up new JVM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50"/>
                </a:solidFill>
              </a:rPr>
              <a:t>Demo </a:t>
            </a:r>
            <a:r>
              <a:rPr lang="en-US" sz="1200" dirty="0" err="1">
                <a:solidFill>
                  <a:srgbClr val="00B050"/>
                </a:solidFill>
              </a:rPr>
              <a:t>sjow</a:t>
            </a:r>
            <a:r>
              <a:rPr lang="en-US" sz="1200" dirty="0">
                <a:solidFill>
                  <a:srgbClr val="00B050"/>
                </a:solidFill>
              </a:rPr>
              <a:t> lost pod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Missing part – k8s </a:t>
            </a:r>
            <a:r>
              <a:rPr lang="en-US" sz="1200" b="0" i="0" u="none" strike="noStrike" kern="1200" dirty="0" err="1">
                <a:solidFill>
                  <a:schemeClr val="tx1"/>
                </a:solidFill>
                <a:effectLst/>
                <a:latin typeface="+mn-lt"/>
                <a:ea typeface="+mn-ea"/>
                <a:cs typeface="+mn-cs"/>
              </a:rPr>
              <a:t>hlps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Not </a:t>
            </a:r>
            <a:r>
              <a:rPr lang="en-US" sz="1200" b="0" i="0" u="none" strike="noStrike" kern="1200" dirty="0" err="1">
                <a:solidFill>
                  <a:schemeClr val="tx1"/>
                </a:solidFill>
                <a:effectLst/>
                <a:latin typeface="+mn-lt"/>
                <a:ea typeface="+mn-ea"/>
                <a:cs typeface="+mn-cs"/>
              </a:rPr>
              <a:t>Akka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beauty </a:t>
            </a:r>
            <a:r>
              <a:rPr lang="en-US" sz="1200" b="0" i="0" u="none" strike="noStrike" kern="1200" dirty="0" err="1">
                <a:solidFill>
                  <a:schemeClr val="tx1"/>
                </a:solidFill>
                <a:effectLst/>
                <a:latin typeface="+mn-lt"/>
                <a:ea typeface="+mn-ea"/>
                <a:cs typeface="+mn-cs"/>
              </a:rPr>
              <a:t>relationip</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17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Command Query </a:t>
            </a:r>
            <a:r>
              <a:rPr lang="en-US" dirty="0" err="1"/>
              <a:t>Seperation</a:t>
            </a:r>
            <a:endParaRPr lang="en-US" dirty="0"/>
          </a:p>
          <a:p>
            <a:endParaRPr lang="en-US" dirty="0"/>
          </a:p>
          <a:p>
            <a:r>
              <a:rPr lang="en-US" dirty="0"/>
              <a:t>The term 'command query separation' was coined by Bertrand Meyer in his book "</a:t>
            </a:r>
            <a:r>
              <a:rPr lang="en-US" dirty="0">
                <a:hlinkClick r:id="rId3"/>
              </a:rPr>
              <a:t>Object Oriented Software Construction</a:t>
            </a:r>
            <a:r>
              <a:rPr lang="en-US" dirty="0"/>
              <a:t>" - a book that is one of the most influential OO books during the early days of OO. </a:t>
            </a:r>
          </a:p>
          <a:p>
            <a:endParaRPr lang="en-US" dirty="0"/>
          </a:p>
          <a:p>
            <a:r>
              <a:rPr lang="en-US" dirty="0"/>
              <a:t>Command(s)  MUTATORS</a:t>
            </a:r>
          </a:p>
          <a:p>
            <a:endParaRPr lang="en-US" dirty="0"/>
          </a:p>
          <a:p>
            <a:r>
              <a:rPr lang="en-US" dirty="0"/>
              <a:t>At its heart is the notion that you can use a different model to update information than the model you use to read information.</a:t>
            </a:r>
          </a:p>
          <a:p>
            <a:r>
              <a:rPr lang="en-US" dirty="0"/>
              <a:t>Or aggregate collapse into one – Redis </a:t>
            </a:r>
            <a:r>
              <a:rPr lang="en-US" dirty="0" err="1"/>
              <a:t>HyperLogLog</a:t>
            </a:r>
            <a:endParaRPr lang="en-US" dirty="0"/>
          </a:p>
          <a:p>
            <a:endParaRPr lang="en-US" dirty="0"/>
          </a:p>
          <a:p>
            <a:endParaRPr lang="en-US" dirty="0"/>
          </a:p>
          <a:p>
            <a:endParaRPr lang="en-US" dirty="0"/>
          </a:p>
          <a:p>
            <a:endParaRPr lang="en-US" dirty="0"/>
          </a:p>
          <a:p>
            <a:r>
              <a:rPr lang="en-US" dirty="0"/>
              <a:t>Real life example --- Air Traffic Management (ATM) domain. We designed a solution for an ANSP, an Air Navigation Service Provider in charge to control a specific geographical area. The goal of the application was simple: compute and persist flight data.</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0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52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4056726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My History</a:t>
            </a:r>
          </a:p>
          <a:p>
            <a:pPr algn="l">
              <a:lnSpc>
                <a:spcPts val="1600"/>
              </a:lnSpc>
              <a:spcAft>
                <a:spcPts val="600"/>
              </a:spcAft>
            </a:pPr>
            <a:r>
              <a:rPr lang="en-US" sz="1200" dirty="0">
                <a:latin typeface="IBM Plex Sans" charset="0"/>
                <a:ea typeface="IBM Plex Sans" charset="0"/>
                <a:cs typeface="IBM Plex Sans" charset="0"/>
              </a:rPr>
              <a:t>25 years </a:t>
            </a:r>
            <a:r>
              <a:rPr lang="en-US" sz="1200" dirty="0" err="1">
                <a:latin typeface="IBM Plex Sans" charset="0"/>
                <a:ea typeface="IBM Plex Sans" charset="0"/>
                <a:cs typeface="IBM Plex Sans" charset="0"/>
              </a:rPr>
              <a:t>entr</a:t>
            </a:r>
            <a:r>
              <a:rPr lang="en-US" sz="1200" dirty="0">
                <a:latin typeface="IBM Plex Sans" charset="0"/>
                <a:ea typeface="IBM Plex Sans" charset="0"/>
                <a:cs typeface="IBM Plex Sans" charset="0"/>
              </a:rPr>
              <a:t>[ross dev</a:t>
            </a:r>
          </a:p>
          <a:p>
            <a:pPr algn="l">
              <a:lnSpc>
                <a:spcPts val="1600"/>
              </a:lnSpc>
              <a:spcAft>
                <a:spcPts val="600"/>
              </a:spcAft>
            </a:pPr>
            <a:r>
              <a:rPr lang="en-US" sz="1200" dirty="0">
                <a:latin typeface="IBM Plex Sans" charset="0"/>
                <a:ea typeface="IBM Plex Sans" charset="0"/>
                <a:cs typeface="IBM Plex Sans" charset="0"/>
              </a:rPr>
              <a:t>Distributed systems expected to </a:t>
            </a:r>
          </a:p>
          <a:p>
            <a:pPr algn="l">
              <a:lnSpc>
                <a:spcPts val="1600"/>
              </a:lnSpc>
              <a:spcAft>
                <a:spcPts val="600"/>
              </a:spcAft>
            </a:pPr>
            <a:r>
              <a:rPr lang="en-US" sz="1200" dirty="0">
                <a:latin typeface="IBM Plex Sans" charset="0"/>
                <a:ea typeface="IBM Plex Sans" charset="0"/>
                <a:cs typeface="IBM Plex Sans" charset="0"/>
              </a:rPr>
              <a:t>Scale, be fault tolerant, </a:t>
            </a:r>
            <a:r>
              <a:rPr lang="en-US" sz="1200" dirty="0" err="1">
                <a:latin typeface="IBM Plex Sans" charset="0"/>
                <a:ea typeface="IBM Plex Sans" charset="0"/>
                <a:cs typeface="IBM Plex Sans" charset="0"/>
              </a:rPr>
              <a:t>jave</a:t>
            </a:r>
            <a:r>
              <a:rPr lang="en-US" sz="1200" dirty="0">
                <a:latin typeface="IBM Plex Sans" charset="0"/>
                <a:ea typeface="IBM Plex Sans" charset="0"/>
                <a:cs typeface="IBM Plex Sans" charset="0"/>
              </a:rPr>
              <a:t> backups/warm standbys</a:t>
            </a:r>
          </a:p>
          <a:p>
            <a:pPr algn="l">
              <a:lnSpc>
                <a:spcPts val="1600"/>
              </a:lnSpc>
              <a:spcAft>
                <a:spcPts val="600"/>
              </a:spcAft>
            </a:pPr>
            <a:r>
              <a:rPr lang="en-US" sz="1200" dirty="0">
                <a:latin typeface="IBM Plex Sans" charset="0"/>
                <a:ea typeface="IBM Plex Sans" charset="0"/>
                <a:cs typeface="IBM Plex Sans" charset="0"/>
              </a:rPr>
              <a:t>Using tech on the 90s</a:t>
            </a:r>
          </a:p>
          <a:p>
            <a:pPr algn="l">
              <a:lnSpc>
                <a:spcPts val="1600"/>
              </a:lnSpc>
              <a:spcAft>
                <a:spcPts val="600"/>
              </a:spcAft>
            </a:pPr>
            <a:r>
              <a:rPr lang="en-US" sz="1200" dirty="0">
                <a:latin typeface="IBM Plex Sans" charset="0"/>
                <a:ea typeface="IBM Plex Sans" charset="0"/>
                <a:cs typeface="IBM Plex Sans" charset="0"/>
              </a:rPr>
              <a:t>Heavy use of MOM</a:t>
            </a:r>
          </a:p>
          <a:p>
            <a:pPr algn="l">
              <a:lnSpc>
                <a:spcPts val="1600"/>
              </a:lnSpc>
              <a:spcAft>
                <a:spcPts val="600"/>
              </a:spcAft>
            </a:pPr>
            <a:r>
              <a:rPr lang="en-US" sz="1200" dirty="0">
                <a:latin typeface="IBM Plex Sans" charset="0"/>
                <a:ea typeface="IBM Plex Sans" charset="0"/>
                <a:cs typeface="IBM Plex Sans" charset="0"/>
              </a:rPr>
              <a:t>No real centralized logging </a:t>
            </a:r>
          </a:p>
          <a:p>
            <a:pPr algn="l">
              <a:lnSpc>
                <a:spcPts val="1600"/>
              </a:lnSpc>
              <a:spcAft>
                <a:spcPts val="600"/>
              </a:spcAft>
            </a:pPr>
            <a:r>
              <a:rPr lang="en-US" sz="1200" dirty="0">
                <a:latin typeface="IBM Plex Sans" charset="0"/>
                <a:ea typeface="IBM Plex Sans" charset="0"/>
                <a:cs typeface="IBM Plex Sans" charset="0"/>
              </a:rPr>
              <a:t>”B</a:t>
            </a:r>
          </a:p>
          <a:p>
            <a:pPr algn="l">
              <a:lnSpc>
                <a:spcPts val="1600"/>
              </a:lnSpc>
              <a:spcAft>
                <a:spcPts val="600"/>
              </a:spcAft>
            </a:pPr>
            <a:r>
              <a:rPr lang="en-US" sz="1200" dirty="0">
                <a:solidFill>
                  <a:schemeClr val="tx1"/>
                </a:solidFill>
                <a:latin typeface="IBM Plex Sans" charset="0"/>
                <a:ea typeface="IBM Plex Sans" charset="0"/>
                <a:cs typeface="IBM Plex Sans" charset="0"/>
              </a:rPr>
              <a:t>10 years ago</a:t>
            </a:r>
            <a:br>
              <a:rPr lang="en-US" sz="1200" dirty="0">
                <a:solidFill>
                  <a:schemeClr val="tx1"/>
                </a:solidFill>
                <a:latin typeface="IBM Plex Sans" charset="0"/>
                <a:ea typeface="IBM Plex Sans" charset="0"/>
                <a:cs typeface="IBM Plex Sans" charset="0"/>
              </a:rPr>
            </a:br>
            <a:r>
              <a:rPr lang="en-US" sz="1200" dirty="0">
                <a:solidFill>
                  <a:schemeClr val="tx1"/>
                </a:solidFill>
                <a:latin typeface="IBM Plex Sans" charset="0"/>
                <a:ea typeface="IBM Plex Sans" charset="0"/>
                <a:cs typeface="IBM Plex Sans" charset="0"/>
              </a:rPr>
              <a:t>Scala</a:t>
            </a:r>
          </a:p>
          <a:p>
            <a:pPr algn="l">
              <a:lnSpc>
                <a:spcPts val="1600"/>
              </a:lnSpc>
              <a:spcAft>
                <a:spcPts val="600"/>
              </a:spcAft>
            </a:pPr>
            <a:r>
              <a:rPr lang="en-US" sz="1200" dirty="0">
                <a:latin typeface="IBM Plex Sans" charset="0"/>
                <a:ea typeface="IBM Plex Sans" charset="0"/>
                <a:cs typeface="IBM Plex Sans" charset="0"/>
              </a:rPr>
              <a:t>Actor model – moved from 1 JVM</a:t>
            </a:r>
          </a:p>
          <a:p>
            <a:pPr algn="l">
              <a:lnSpc>
                <a:spcPts val="1600"/>
              </a:lnSpc>
              <a:spcAft>
                <a:spcPts val="600"/>
              </a:spcAft>
            </a:pPr>
            <a:endParaRPr lang="en-US" sz="1200" dirty="0">
              <a:latin typeface="IBM Plex Sans" charset="0"/>
              <a:ea typeface="IBM Plex Sans" charset="0"/>
              <a:cs typeface="IBM Plex Sans" charset="0"/>
            </a:endParaRPr>
          </a:p>
          <a:p>
            <a:pPr algn="l">
              <a:lnSpc>
                <a:spcPts val="1600"/>
              </a:lnSpc>
              <a:spcAft>
                <a:spcPts val="600"/>
              </a:spcAft>
            </a:pPr>
            <a:r>
              <a:rPr lang="en-US" sz="1200" dirty="0">
                <a:latin typeface="IBM Plex Sans" charset="0"/>
                <a:ea typeface="IBM Plex Sans" charset="0"/>
                <a:cs typeface="IBM Plex Sans" charset="0"/>
              </a:rPr>
              <a:t>Learn new paradigm Actors </a:t>
            </a:r>
            <a:endParaRPr lang="en-US" sz="1200" dirty="0">
              <a:solidFill>
                <a:schemeClr val="tx1"/>
              </a:solidFill>
              <a:latin typeface="IBM Plex Sans" charset="0"/>
              <a:ea typeface="IBM Plex Sans" charset="0"/>
              <a:cs typeface="IBM Plex Sans" charset="0"/>
            </a:endParaRPr>
          </a:p>
          <a:p>
            <a:endParaRPr lang="en-US" dirty="0"/>
          </a:p>
          <a:p>
            <a:endParaRPr lang="en-US" dirty="0"/>
          </a:p>
          <a:p>
            <a:r>
              <a:rPr lang="en-US" dirty="0"/>
              <a:t>Primary to Secondary</a:t>
            </a:r>
          </a:p>
          <a:p>
            <a:r>
              <a:rPr lang="en-US" dirty="0"/>
              <a:t>Secondary failovers sometimes fail too!!! ( same code base – errors propagated )</a:t>
            </a:r>
          </a:p>
          <a:p>
            <a:endParaRPr lang="en-US" dirty="0"/>
          </a:p>
          <a:p>
            <a:endParaRPr lang="en-US" dirty="0"/>
          </a:p>
          <a:p>
            <a:r>
              <a:rPr lang="en-US" dirty="0"/>
              <a:t>Epiphany  - for me was building Chatbot/msg system on Erlang 4 years ago at </a:t>
            </a:r>
            <a:r>
              <a:rPr lang="en-US" dirty="0" err="1"/>
              <a:t>Pypestream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450097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334151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B050"/>
                </a:solidFill>
              </a:rPr>
              <a:t>Simple</a:t>
            </a:r>
          </a:p>
          <a:p>
            <a:endParaRPr lang="en-US" sz="1200" dirty="0">
              <a:solidFill>
                <a:srgbClr val="00B050"/>
              </a:solidFill>
            </a:endParaRPr>
          </a:p>
          <a:p>
            <a:r>
              <a:rPr lang="en-US" sz="1200" dirty="0">
                <a:solidFill>
                  <a:srgbClr val="00B050"/>
                </a:solidFill>
              </a:rPr>
              <a:t>Indirect message async – like texting </a:t>
            </a:r>
          </a:p>
          <a:p>
            <a:endParaRPr lang="en-US" sz="1200" dirty="0">
              <a:solidFill>
                <a:srgbClr val="00B050"/>
              </a:solidFill>
            </a:endParaRPr>
          </a:p>
          <a:p>
            <a:r>
              <a:rPr lang="en-US" sz="1200" dirty="0">
                <a:solidFill>
                  <a:srgbClr val="00B050"/>
                </a:solidFill>
              </a:rPr>
              <a:t>Sends message to itself</a:t>
            </a:r>
          </a:p>
          <a:p>
            <a:endParaRPr lang="en-US" sz="1200" dirty="0">
              <a:solidFill>
                <a:srgbClr val="00B050"/>
              </a:solidFill>
            </a:endParaRPr>
          </a:p>
          <a:p>
            <a:endParaRPr lang="en-US" sz="1200" dirty="0">
              <a:solidFill>
                <a:srgbClr val="00B050"/>
              </a:solidFill>
            </a:endParaRPr>
          </a:p>
          <a:p>
            <a:r>
              <a:rPr lang="en-US" sz="1200" dirty="0" err="1">
                <a:solidFill>
                  <a:srgbClr val="00B050"/>
                </a:solidFill>
              </a:rPr>
              <a:t>tickSending</a:t>
            </a:r>
            <a:r>
              <a:rPr lang="en-US" sz="1200" dirty="0">
                <a:solidFill>
                  <a:srgbClr val="00B050"/>
                </a:solidFill>
              </a:rPr>
              <a:t>() line 49</a:t>
            </a:r>
          </a:p>
          <a:p>
            <a:r>
              <a:rPr lang="en-US" sz="1200" dirty="0" err="1">
                <a:solidFill>
                  <a:srgbClr val="00B050"/>
                </a:solidFill>
              </a:rPr>
              <a:t>getContext</a:t>
            </a:r>
            <a:r>
              <a:rPr lang="en-US" sz="1200" dirty="0">
                <a:solidFill>
                  <a:srgbClr val="00B050"/>
                </a:solidFill>
              </a:rPr>
              <a:t>().become</a:t>
            </a:r>
          </a:p>
          <a:p>
            <a:r>
              <a:rPr lang="en-US" sz="1200" dirty="0">
                <a:solidFill>
                  <a:srgbClr val="00B050"/>
                </a:solidFill>
              </a:rPr>
              <a:t>Delegate routing to another actor shard region actor ( out of box ) - </a:t>
            </a:r>
            <a:r>
              <a:rPr lang="en-US" sz="1200" dirty="0" err="1">
                <a:solidFill>
                  <a:srgbClr val="00B050"/>
                </a:solidFill>
              </a:rPr>
              <a:t>routhing</a:t>
            </a:r>
            <a:endParaRPr lang="en-US" sz="1200" dirty="0">
              <a:solidFill>
                <a:srgbClr val="00B050"/>
              </a:solidFill>
            </a:endParaRPr>
          </a:p>
          <a:p>
            <a:endParaRPr lang="en-US" sz="1200" dirty="0">
              <a:solidFill>
                <a:srgbClr val="00B050"/>
              </a:solidFill>
            </a:endParaRPr>
          </a:p>
          <a:p>
            <a:r>
              <a:rPr lang="en-US" sz="1200" dirty="0">
                <a:solidFill>
                  <a:srgbClr val="00B050"/>
                </a:solidFill>
              </a:rPr>
              <a:t>Tell() sends message</a:t>
            </a:r>
          </a:p>
          <a:p>
            <a:endParaRPr lang="en-US" sz="1200" dirty="0">
              <a:solidFill>
                <a:srgbClr val="00B050"/>
              </a:solidFill>
            </a:endParaRPr>
          </a:p>
          <a:p>
            <a:r>
              <a:rPr lang="en-US" sz="1200" dirty="0">
                <a:solidFill>
                  <a:srgbClr val="00B050"/>
                </a:solidFill>
              </a:rPr>
              <a:t>No http part – but has receiver to endpoint</a:t>
            </a:r>
          </a:p>
          <a:p>
            <a:r>
              <a:rPr lang="en-US" sz="1200" dirty="0">
                <a:solidFill>
                  <a:srgbClr val="00B050"/>
                </a:solidFill>
              </a:rPr>
              <a:t>Typed strongly – when receive command for 64</a:t>
            </a:r>
          </a:p>
          <a:p>
            <a:r>
              <a:rPr lang="en-US" sz="1200" dirty="0">
                <a:solidFill>
                  <a:srgbClr val="00B050"/>
                </a:solidFill>
              </a:rPr>
              <a:t>e.g. sensor event  ( RAM ) no </a:t>
            </a:r>
            <a:r>
              <a:rPr lang="en-US" sz="1200" dirty="0" err="1">
                <a:solidFill>
                  <a:srgbClr val="00B050"/>
                </a:solidFill>
              </a:rPr>
              <a:t>db</a:t>
            </a:r>
            <a:r>
              <a:rPr lang="en-US" sz="1200" dirty="0">
                <a:solidFill>
                  <a:srgbClr val="00B050"/>
                </a:solidFill>
              </a:rPr>
              <a:t> in this example 9 but could</a:t>
            </a:r>
          </a:p>
          <a:p>
            <a:endParaRPr lang="en-US" sz="1200" dirty="0">
              <a:solidFill>
                <a:srgbClr val="00B050"/>
              </a:solidFill>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Highly optimized</a:t>
            </a:r>
          </a:p>
          <a:p>
            <a:r>
              <a:rPr lang="en-US" sz="1200" b="0" i="0" u="none" strike="noStrike" kern="1200" dirty="0">
                <a:solidFill>
                  <a:schemeClr val="tx1"/>
                </a:solidFill>
                <a:effectLst/>
                <a:latin typeface="+mn-lt"/>
                <a:ea typeface="+mn-ea"/>
                <a:cs typeface="+mn-cs"/>
              </a:rPr>
              <a:t>10 years</a:t>
            </a:r>
          </a:p>
          <a:p>
            <a:r>
              <a:rPr lang="en-US" sz="1200" b="0" i="0" u="none" strike="noStrike" kern="1200" dirty="0">
                <a:solidFill>
                  <a:schemeClr val="tx1"/>
                </a:solidFill>
                <a:effectLst/>
                <a:latin typeface="+mn-lt"/>
                <a:ea typeface="+mn-ea"/>
                <a:cs typeface="+mn-cs"/>
              </a:rPr>
              <a:t>40 000 000 msg/JVM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607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blocking!</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to Pride month</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Tree>
    <p:extLst>
      <p:ext uri="{BB962C8B-B14F-4D97-AF65-F5344CB8AC3E}">
        <p14:creationId xmlns:p14="http://schemas.microsoft.com/office/powerpoint/2010/main" val="222212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OLTP server </a:t>
            </a:r>
            <a:endParaRPr lang="en-US" dirty="0"/>
          </a:p>
          <a:p>
            <a:r>
              <a:rPr lang="en-US" dirty="0"/>
              <a:t>Precision agriculture</a:t>
            </a:r>
          </a:p>
          <a:p>
            <a:r>
              <a:rPr lang="en-US" dirty="0"/>
              <a:t>Soil moisture probes</a:t>
            </a:r>
          </a:p>
          <a:p>
            <a:endParaRPr lang="en-US" dirty="0"/>
          </a:p>
          <a:p>
            <a:r>
              <a:rPr lang="en-US" dirty="0"/>
              <a:t>combines various technologies for water management into one central, cloud based, and powerful location designed for consultants and growers to take advantage of the benefits in precision irrigation via a simplified interface.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of your</a:t>
            </a:r>
          </a:p>
          <a:p>
            <a:endParaRPr lang="en-US" dirty="0"/>
          </a:p>
          <a:p>
            <a:r>
              <a:rPr lang="en-US" dirty="0"/>
              <a:t>Technical and Product roadmap – Architects and Developers prepare to think what tools and methodologies to use to meet the business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Tree>
    <p:extLst>
      <p:ext uri="{BB962C8B-B14F-4D97-AF65-F5344CB8AC3E}">
        <p14:creationId xmlns:p14="http://schemas.microsoft.com/office/powerpoint/2010/main" val="387502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based on the concept of balancing the current state and the desired state, where the desired state is what you want your production environment to be, in other words, how many servers you want to be up and running for your application. The current state means the current status of your production environment.</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Tree>
    <p:extLst>
      <p:ext uri="{BB962C8B-B14F-4D97-AF65-F5344CB8AC3E}">
        <p14:creationId xmlns:p14="http://schemas.microsoft.com/office/powerpoint/2010/main" val="508640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image" Target="../media/image5.png"/><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tags" Target="../tags/tag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4"/>
          <a:stretch>
            <a:fillRect/>
          </a:stretch>
        </p:blipFill>
        <p:spPr>
          <a:xfrm>
            <a:off x="1" y="4680472"/>
            <a:ext cx="1175465" cy="429176"/>
          </a:xfrm>
          <a:prstGeom prst="rect">
            <a:avLst/>
          </a:prstGeom>
        </p:spPr>
      </p:pic>
    </p:spTree>
    <p:custDataLst>
      <p:tags r:id="rId23"/>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0.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2" Type="http://schemas.openxmlformats.org/officeDocument/2006/relationships/hyperlink" Target="mailto:mary.grygleski@ibm.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hyperlink" Target="https://martinfowler.com/bliki/CommandQuerySeparation.html" TargetMode="External"/><Relationship Id="rId3" Type="http://schemas.openxmlformats.org/officeDocument/2006/relationships/hyperlink" Target="https://developer.ibm.com/technologies/reactive-systems/" TargetMode="External"/><Relationship Id="rId7" Type="http://schemas.openxmlformats.org/officeDocument/2006/relationships/hyperlink" Target="https://www.okd.io/minishift/" TargetMode="External"/><Relationship Id="rId2" Type="http://schemas.openxmlformats.org/officeDocument/2006/relationships/hyperlink" Target="https://github.com/mckeeh3/akka-java-cluster-openshift" TargetMode="External"/><Relationship Id="rId1" Type="http://schemas.openxmlformats.org/officeDocument/2006/relationships/slideLayout" Target="../slideLayouts/slideLayout2.xml"/><Relationship Id="rId6" Type="http://schemas.openxmlformats.org/officeDocument/2006/relationships/hyperlink" Target="https://doc.akka.io/docs/akka/current/actors.html" TargetMode="External"/><Relationship Id="rId5" Type="http://schemas.openxmlformats.org/officeDocument/2006/relationships/hyperlink" Target="https://martinfowler.com/bliki/CQRS.html" TargetMode="External"/><Relationship Id="rId4" Type="http://schemas.openxmlformats.org/officeDocument/2006/relationships/hyperlink" Target="https://www.reactivemanifesto.org/" TargetMode="External"/><Relationship Id="rId9" Type="http://schemas.openxmlformats.org/officeDocument/2006/relationships/hyperlink" Target="https://cqrs.files.wordpress.com/2010/11/cqrs_documents.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ibm.com/event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tiff"/><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D0B475-778A-4346-9A90-E209A06422BD}"/>
              </a:ext>
            </a:extLst>
          </p:cNvPr>
          <p:cNvSpPr>
            <a:spLocks noGrp="1"/>
          </p:cNvSpPr>
          <p:nvPr>
            <p:ph type="ftr" sz="quarter" idx="10"/>
          </p:nvPr>
        </p:nvSpPr>
        <p:spPr/>
        <p:txBody>
          <a:body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3B5306A8-266D-D34E-8708-064F9D15D276}"/>
              </a:ext>
            </a:extLst>
          </p:cNvPr>
          <p:cNvPicPr>
            <a:picLocks noChangeAspect="1"/>
          </p:cNvPicPr>
          <p:nvPr/>
        </p:nvPicPr>
        <p:blipFill>
          <a:blip r:embed="rId3"/>
          <a:stretch>
            <a:fillRect/>
          </a:stretch>
        </p:blipFill>
        <p:spPr>
          <a:xfrm>
            <a:off x="1825583" y="1255755"/>
            <a:ext cx="5882287" cy="2631989"/>
          </a:xfrm>
          <a:prstGeom prst="rect">
            <a:avLst/>
          </a:prstGeom>
        </p:spPr>
      </p:pic>
    </p:spTree>
    <p:extLst>
      <p:ext uri="{BB962C8B-B14F-4D97-AF65-F5344CB8AC3E}">
        <p14:creationId xmlns:p14="http://schemas.microsoft.com/office/powerpoint/2010/main" val="3572977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1714166" y="0"/>
            <a:ext cx="7420302" cy="5143500"/>
          </a:xfrm>
          <a:prstGeom prst="rect">
            <a:avLst/>
          </a:prstGeom>
          <a:solidFill>
            <a:schemeClr val="accent3"/>
          </a:solidFill>
        </p:spPr>
        <p:txBody>
          <a:bodyPr wrap="square" lIns="0" tIns="0" rIns="0" bIns="0" rtlCol="0" anchor="t">
            <a:noAutofit/>
          </a:bodyPr>
          <a:lstStyle/>
          <a:p>
            <a:r>
              <a:rPr lang="en-US" sz="4400" dirty="0">
                <a:solidFill>
                  <a:srgbClr val="FFFFFF"/>
                </a:solidFill>
                <a:latin typeface="Arial"/>
                <a:cs typeface="Arial"/>
              </a:rPr>
              <a:t>Kubernetes</a:t>
            </a:r>
          </a:p>
          <a:p>
            <a:endParaRPr lang="en-US" sz="4400" dirty="0">
              <a:solidFill>
                <a:srgbClr val="FFFFFF"/>
              </a:solidFill>
              <a:latin typeface="Arial"/>
              <a:cs typeface="Arial"/>
            </a:endParaRPr>
          </a:p>
          <a:p>
            <a:pPr algn="ctr"/>
            <a:r>
              <a:rPr lang="en-US" sz="2800" dirty="0">
                <a:solidFill>
                  <a:schemeClr val="bg2">
                    <a:lumMod val="75000"/>
                  </a:schemeClr>
                </a:solidFill>
                <a:latin typeface="Arial"/>
                <a:cs typeface="Arial"/>
              </a:rPr>
              <a:t>Observed </a:t>
            </a:r>
            <a:r>
              <a:rPr lang="en-US" sz="2800" dirty="0">
                <a:solidFill>
                  <a:schemeClr val="bg2">
                    <a:lumMod val="75000"/>
                  </a:schemeClr>
                </a:solidFill>
                <a:latin typeface="Arial"/>
                <a:cs typeface="Arial"/>
                <a:sym typeface="Wingdings" pitchFamily="2" charset="2"/>
              </a:rPr>
              <a:t></a:t>
            </a:r>
            <a:r>
              <a:rPr lang="en-US" sz="2800" dirty="0">
                <a:solidFill>
                  <a:schemeClr val="bg2">
                    <a:lumMod val="75000"/>
                  </a:schemeClr>
                </a:solidFill>
                <a:latin typeface="Arial"/>
                <a:cs typeface="Arial"/>
              </a:rPr>
              <a:t>Desired State </a:t>
            </a: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4410074"/>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1026" name="Picture 2" descr="Related image">
            <a:extLst>
              <a:ext uri="{FF2B5EF4-FFF2-40B4-BE49-F238E27FC236}">
                <a16:creationId xmlns:a16="http://schemas.microsoft.com/office/drawing/2014/main" id="{F83C69DD-924D-CD4E-853C-530096441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6" y="1990725"/>
            <a:ext cx="11811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62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1714166" y="0"/>
            <a:ext cx="7420302" cy="5143500"/>
          </a:xfrm>
          <a:prstGeom prst="rect">
            <a:avLst/>
          </a:prstGeom>
          <a:solidFill>
            <a:schemeClr val="accent3"/>
          </a:solidFill>
        </p:spPr>
        <p:txBody>
          <a:bodyPr wrap="square" lIns="0" tIns="0" rIns="0" bIns="0" rtlCol="0" anchor="t">
            <a:noAutofit/>
          </a:bodyPr>
          <a:lstStyle/>
          <a:p>
            <a:r>
              <a:rPr lang="en-US" sz="4400" dirty="0">
                <a:solidFill>
                  <a:srgbClr val="FFFFFF"/>
                </a:solidFill>
                <a:latin typeface="Arial"/>
                <a:cs typeface="Arial"/>
              </a:rPr>
              <a:t>Kubernetes</a:t>
            </a:r>
          </a:p>
          <a:p>
            <a:endParaRPr lang="en-US" sz="4400" dirty="0">
              <a:solidFill>
                <a:srgbClr val="FFFFFF"/>
              </a:solidFill>
              <a:latin typeface="Arial"/>
              <a:cs typeface="Arial"/>
            </a:endParaRPr>
          </a:p>
          <a:p>
            <a:pPr algn="ctr"/>
            <a:r>
              <a:rPr lang="en-US" sz="2800" dirty="0">
                <a:solidFill>
                  <a:schemeClr val="bg2">
                    <a:lumMod val="75000"/>
                  </a:schemeClr>
                </a:solidFill>
                <a:latin typeface="Arial"/>
                <a:cs typeface="Arial"/>
              </a:rPr>
              <a:t>Mature Containers Orchestration Toolkit</a:t>
            </a: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1026" name="Picture 2" descr="Related image">
            <a:extLst>
              <a:ext uri="{FF2B5EF4-FFF2-40B4-BE49-F238E27FC236}">
                <a16:creationId xmlns:a16="http://schemas.microsoft.com/office/drawing/2014/main" id="{F83C69DD-924D-CD4E-853C-530096441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6" y="1990725"/>
            <a:ext cx="11811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27792" y="188913"/>
            <a:ext cx="7613771" cy="373110"/>
          </a:xfrm>
        </p:spPr>
        <p:txBody>
          <a:bodyPr/>
          <a:lstStyle/>
          <a:p>
            <a:r>
              <a:rPr lang="en-US" dirty="0"/>
              <a:t>Kubernetes – development mode</a:t>
            </a: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Advocacy - North America East</a:t>
            </a:r>
            <a:endParaRPr lang="en-US" dirty="0"/>
          </a:p>
        </p:txBody>
      </p:sp>
      <p:pic>
        <p:nvPicPr>
          <p:cNvPr id="10" name="Picture 9">
            <a:extLst>
              <a:ext uri="{FF2B5EF4-FFF2-40B4-BE49-F238E27FC236}">
                <a16:creationId xmlns:a16="http://schemas.microsoft.com/office/drawing/2014/main" id="{1FAB1A6B-A12D-8D42-BAB2-CF811DB01F22}"/>
              </a:ext>
            </a:extLst>
          </p:cNvPr>
          <p:cNvPicPr>
            <a:picLocks noChangeAspect="1"/>
          </p:cNvPicPr>
          <p:nvPr/>
        </p:nvPicPr>
        <p:blipFill>
          <a:blip r:embed="rId3"/>
          <a:stretch>
            <a:fillRect/>
          </a:stretch>
        </p:blipFill>
        <p:spPr>
          <a:xfrm>
            <a:off x="0" y="676348"/>
            <a:ext cx="9144000" cy="2988945"/>
          </a:xfrm>
          <a:prstGeom prst="rect">
            <a:avLst/>
          </a:prstGeom>
        </p:spPr>
      </p:pic>
    </p:spTree>
    <p:extLst>
      <p:ext uri="{BB962C8B-B14F-4D97-AF65-F5344CB8AC3E}">
        <p14:creationId xmlns:p14="http://schemas.microsoft.com/office/powerpoint/2010/main" val="88789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1714166" y="0"/>
            <a:ext cx="7420302" cy="5143500"/>
          </a:xfrm>
          <a:prstGeom prst="rect">
            <a:avLst/>
          </a:prstGeom>
          <a:solidFill>
            <a:schemeClr val="accent3"/>
          </a:solidFill>
        </p:spPr>
        <p:txBody>
          <a:bodyPr wrap="square" lIns="0" tIns="0" rIns="0" bIns="0" rtlCol="0" anchor="t">
            <a:noAutofit/>
          </a:bodyPr>
          <a:lstStyle/>
          <a:p>
            <a:r>
              <a:rPr lang="en-US" sz="4400" dirty="0">
                <a:solidFill>
                  <a:srgbClr val="FFFFFF"/>
                </a:solidFill>
                <a:latin typeface="Arial"/>
                <a:cs typeface="Arial"/>
              </a:rPr>
              <a:t>Docker Containers</a:t>
            </a:r>
          </a:p>
          <a:p>
            <a:pPr algn="ctr"/>
            <a:endParaRPr lang="en-US" sz="2800" dirty="0">
              <a:solidFill>
                <a:schemeClr val="bg2">
                  <a:lumMod val="75000"/>
                </a:schemeClr>
              </a:solidFill>
              <a:latin typeface="Arial"/>
              <a:cs typeface="Arial"/>
            </a:endParaRPr>
          </a:p>
          <a:p>
            <a:pPr algn="ctr"/>
            <a:endParaRPr lang="en-US" sz="2800" dirty="0">
              <a:solidFill>
                <a:schemeClr val="bg2">
                  <a:lumMod val="75000"/>
                </a:schemeClr>
              </a:solidFill>
              <a:latin typeface="Arial"/>
              <a:cs typeface="Arial"/>
            </a:endParaRPr>
          </a:p>
          <a:p>
            <a:pPr algn="ctr"/>
            <a:endParaRPr lang="en-US" sz="2800" dirty="0">
              <a:solidFill>
                <a:schemeClr val="bg2">
                  <a:lumMod val="75000"/>
                </a:schemeClr>
              </a:solidFill>
              <a:latin typeface="Arial"/>
              <a:cs typeface="Arial"/>
            </a:endParaRPr>
          </a:p>
          <a:p>
            <a:pPr algn="ctr"/>
            <a:r>
              <a:rPr lang="en-US" sz="2800" dirty="0">
                <a:solidFill>
                  <a:schemeClr val="bg2">
                    <a:lumMod val="75000"/>
                  </a:schemeClr>
                </a:solidFill>
                <a:latin typeface="Arial"/>
                <a:cs typeface="Arial"/>
              </a:rPr>
              <a:t>Where our Stateful Microservice</a:t>
            </a:r>
          </a:p>
          <a:p>
            <a:pPr algn="ctr"/>
            <a:r>
              <a:rPr lang="en-US" sz="2800" dirty="0">
                <a:solidFill>
                  <a:schemeClr val="bg2">
                    <a:lumMod val="75000"/>
                  </a:schemeClr>
                </a:solidFill>
                <a:latin typeface="Arial"/>
                <a:cs typeface="Arial"/>
              </a:rPr>
              <a:t> </a:t>
            </a:r>
            <a:r>
              <a:rPr lang="en-US" sz="2800" dirty="0" err="1">
                <a:solidFill>
                  <a:schemeClr val="bg2">
                    <a:lumMod val="75000"/>
                  </a:schemeClr>
                </a:solidFill>
                <a:latin typeface="Arial"/>
                <a:cs typeface="Arial"/>
              </a:rPr>
              <a:t>Akka</a:t>
            </a:r>
            <a:r>
              <a:rPr lang="en-US" sz="2800" dirty="0">
                <a:solidFill>
                  <a:schemeClr val="bg2">
                    <a:lumMod val="75000"/>
                  </a:schemeClr>
                </a:solidFill>
                <a:latin typeface="Arial"/>
                <a:cs typeface="Arial"/>
              </a:rPr>
              <a:t> Actor application will run and be managed by K8s</a:t>
            </a: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1026" name="Picture 2" descr="Related image">
            <a:extLst>
              <a:ext uri="{FF2B5EF4-FFF2-40B4-BE49-F238E27FC236}">
                <a16:creationId xmlns:a16="http://schemas.microsoft.com/office/drawing/2014/main" id="{F83C69DD-924D-CD4E-853C-530096441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6" y="1990725"/>
            <a:ext cx="11811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cker black white logo">
            <a:extLst>
              <a:ext uri="{FF2B5EF4-FFF2-40B4-BE49-F238E27FC236}">
                <a16:creationId xmlns:a16="http://schemas.microsoft.com/office/drawing/2014/main" id="{9B5E6A82-2900-564F-BED3-4826BCE06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40" y="3484125"/>
            <a:ext cx="609555" cy="81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69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121543" y="-10937"/>
            <a:ext cx="8022457" cy="5222619"/>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480450" y="1744391"/>
            <a:ext cx="4940331" cy="461665"/>
          </a:xfrm>
          <a:prstGeom prst="rect">
            <a:avLst/>
          </a:prstGeom>
          <a:noFill/>
        </p:spPr>
        <p:txBody>
          <a:bodyPr wrap="square" rtlCol="0">
            <a:spAutoFit/>
          </a:bodyPr>
          <a:lstStyle/>
          <a:p>
            <a:r>
              <a:rPr lang="en-US" sz="2400" dirty="0">
                <a:solidFill>
                  <a:schemeClr val="tx2"/>
                </a:solidFill>
              </a:rPr>
              <a:t> Actor Model Origins - 1977</a:t>
            </a:r>
          </a:p>
        </p:txBody>
      </p:sp>
    </p:spTree>
    <p:extLst>
      <p:ext uri="{BB962C8B-B14F-4D97-AF65-F5344CB8AC3E}">
        <p14:creationId xmlns:p14="http://schemas.microsoft.com/office/powerpoint/2010/main" val="258253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What is an Actor in software architectures?</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5BADBC45-3E87-AA44-8F35-C2D61E4DE52C}"/>
              </a:ext>
            </a:extLst>
          </p:cNvPr>
          <p:cNvPicPr>
            <a:picLocks noChangeAspect="1"/>
          </p:cNvPicPr>
          <p:nvPr/>
        </p:nvPicPr>
        <p:blipFill>
          <a:blip r:embed="rId2"/>
          <a:stretch>
            <a:fillRect/>
          </a:stretch>
        </p:blipFill>
        <p:spPr>
          <a:xfrm>
            <a:off x="1254211" y="1127809"/>
            <a:ext cx="6178378" cy="3224850"/>
          </a:xfrm>
          <a:prstGeom prst="rect">
            <a:avLst/>
          </a:prstGeom>
        </p:spPr>
      </p:pic>
    </p:spTree>
    <p:extLst>
      <p:ext uri="{BB962C8B-B14F-4D97-AF65-F5344CB8AC3E}">
        <p14:creationId xmlns:p14="http://schemas.microsoft.com/office/powerpoint/2010/main" val="4105041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One ant is no ant</a:t>
            </a:r>
          </a:p>
          <a:p>
            <a:pPr marL="430209" lvl="1" indent="-257175">
              <a:buFont typeface="Arial" panose="020B0604020202020204" pitchFamily="34" charset="0"/>
              <a:buChar char="•"/>
            </a:pPr>
            <a:r>
              <a:rPr lang="en-US" sz="1575" dirty="0"/>
              <a:t>One actor is no actor</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3117652" y="1734423"/>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Ecosystem of multiple actors!</a:t>
            </a:r>
          </a:p>
        </p:txBody>
      </p:sp>
    </p:spTree>
    <p:extLst>
      <p:ext uri="{BB962C8B-B14F-4D97-AF65-F5344CB8AC3E}">
        <p14:creationId xmlns:p14="http://schemas.microsoft.com/office/powerpoint/2010/main" val="4263414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17</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Each actor has a mailbox ( sequential queue )</a:t>
            </a:r>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Sequential processing in an individual actor</a:t>
            </a:r>
          </a:p>
        </p:txBody>
      </p:sp>
    </p:spTree>
    <p:extLst>
      <p:ext uri="{BB962C8B-B14F-4D97-AF65-F5344CB8AC3E}">
        <p14:creationId xmlns:p14="http://schemas.microsoft.com/office/powerpoint/2010/main" val="681875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Actor Model</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18</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ON_MESSAGE()</a:t>
            </a:r>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2240446" y="179860"/>
            <a:ext cx="7903673" cy="5205046"/>
          </a:xfrm>
          <a:solidFill>
            <a:schemeClr val="accent4">
              <a:lumMod val="40000"/>
              <a:lumOff val="60000"/>
            </a:schemeClr>
          </a:solidFill>
        </p:spPr>
        <p:txBody>
          <a:bodyPr/>
          <a:lstStyle/>
          <a:p>
            <a:r>
              <a:rPr lang="en-US" dirty="0">
                <a:solidFill>
                  <a:schemeClr val="tx1"/>
                </a:solidFill>
              </a:rPr>
              <a:t>3 OPTIONS: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Create another 1-n new actors</a:t>
            </a:r>
          </a:p>
          <a:p>
            <a:pPr marL="285750" indent="-285750">
              <a:buFont typeface="Arial" panose="020B0604020202020204" pitchFamily="34" charset="0"/>
              <a:buChar char="•"/>
            </a:pPr>
            <a:r>
              <a:rPr lang="en-US" dirty="0">
                <a:solidFill>
                  <a:schemeClr val="tx1"/>
                </a:solidFill>
              </a:rPr>
              <a:t>Send messages to other actors</a:t>
            </a:r>
          </a:p>
          <a:p>
            <a:pPr marL="285750" indent="-285750">
              <a:buFont typeface="Arial" panose="020B0604020202020204" pitchFamily="34" charset="0"/>
              <a:buChar char="•"/>
            </a:pPr>
            <a:r>
              <a:rPr lang="en-US" dirty="0">
                <a:solidFill>
                  <a:schemeClr val="tx1"/>
                </a:solidFill>
              </a:rPr>
              <a:t>Mutate!</a:t>
            </a:r>
          </a:p>
          <a:p>
            <a:pPr marL="458784" lvl="1" indent="-285750">
              <a:buFont typeface="Arial" panose="020B0604020202020204" pitchFamily="34" charset="0"/>
              <a:buChar char="•"/>
            </a:pPr>
            <a:r>
              <a:rPr lang="en-US" dirty="0">
                <a:solidFill>
                  <a:schemeClr val="tx1"/>
                </a:solidFill>
              </a:rPr>
              <a:t>Designate what to do with the message ( can change it’s behavior ) </a:t>
            </a:r>
            <a:r>
              <a:rPr lang="en-US" dirty="0">
                <a:solidFill>
                  <a:schemeClr val="tx1"/>
                </a:solidFill>
                <a:sym typeface="Wingdings" pitchFamily="2" charset="2"/>
              </a:rPr>
              <a:t> code example </a:t>
            </a:r>
            <a:endParaRPr lang="en-US" dirty="0">
              <a:solidFill>
                <a:schemeClr val="tx1"/>
              </a:solidFill>
            </a:endParaRPr>
          </a:p>
        </p:txBody>
      </p:sp>
    </p:spTree>
    <p:extLst>
      <p:ext uri="{BB962C8B-B14F-4D97-AF65-F5344CB8AC3E}">
        <p14:creationId xmlns:p14="http://schemas.microsoft.com/office/powerpoint/2010/main" val="122332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Supervisory Tree joins forces with K8s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Demo</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5192636" y="419710"/>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8"/>
            <a:ext cx="7903673" cy="1174934"/>
          </a:xfrm>
        </p:spPr>
        <p:txBody>
          <a:bodyPr/>
          <a:lstStyle/>
          <a:p>
            <a:r>
              <a:rPr lang="en-US" dirty="0">
                <a:solidFill>
                  <a:srgbClr val="00B050"/>
                </a:solidFill>
              </a:rPr>
              <a:t>//Scale out </a:t>
            </a:r>
          </a:p>
          <a:p>
            <a:r>
              <a:rPr lang="en-US" dirty="0">
                <a:solidFill>
                  <a:srgbClr val="00B050"/>
                </a:solidFill>
              </a:rPr>
              <a:t> / /Scale  in</a:t>
            </a:r>
          </a:p>
          <a:p>
            <a:endParaRPr lang="en-US" dirty="0">
              <a:solidFill>
                <a:srgbClr val="00B050"/>
              </a:solidFill>
            </a:endParaRPr>
          </a:p>
        </p:txBody>
      </p:sp>
    </p:spTree>
    <p:extLst>
      <p:ext uri="{BB962C8B-B14F-4D97-AF65-F5344CB8AC3E}">
        <p14:creationId xmlns:p14="http://schemas.microsoft.com/office/powerpoint/2010/main" val="414621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25622" y="312338"/>
            <a:ext cx="8410560" cy="4305811"/>
          </a:xfrm>
        </p:spPr>
        <p:txBody>
          <a:bodyPr/>
          <a:lstStyle/>
          <a:p>
            <a:pPr>
              <a:spcBef>
                <a:spcPts val="0"/>
              </a:spcBef>
            </a:pPr>
            <a:r>
              <a:rPr lang="en-US" b="1" dirty="0"/>
              <a:t>Adventures in Async: Part II Building</a:t>
            </a:r>
            <a:br>
              <a:rPr lang="en-US" b="1" dirty="0"/>
            </a:br>
            <a:br>
              <a:rPr lang="en-US" b="1" dirty="0"/>
            </a:br>
            <a:r>
              <a:rPr lang="en-US" b="1" dirty="0"/>
              <a:t>Stateful Microservices with </a:t>
            </a:r>
            <a:r>
              <a:rPr lang="en-US" b="1" dirty="0" err="1"/>
              <a:t>Akka</a:t>
            </a:r>
            <a:r>
              <a:rPr lang="en-US" b="1" dirty="0"/>
              <a:t> and K8s</a:t>
            </a:r>
            <a:br>
              <a:rPr lang="en-US" dirty="0"/>
            </a:br>
            <a:r>
              <a:rPr lang="en-US" dirty="0">
                <a:solidFill>
                  <a:schemeClr val="bg1"/>
                </a:solidFill>
              </a:rPr>
              <a:t>TALK</a:t>
            </a:r>
            <a:br>
              <a:rPr lang="en-US" dirty="0">
                <a:solidFill>
                  <a:schemeClr val="bg1"/>
                </a:solidFill>
              </a:rPr>
            </a:br>
            <a:br>
              <a:rPr lang="en-US" sz="1600" dirty="0"/>
            </a:br>
            <a:r>
              <a:rPr lang="en-US" sz="1600" dirty="0">
                <a:hlinkClick r:id="rId2"/>
              </a:rPr>
              <a:t>mary.grygleski@ibm.com</a:t>
            </a:r>
            <a:br>
              <a:rPr lang="en-US" sz="1600" dirty="0"/>
            </a:br>
            <a:r>
              <a:rPr lang="en-US" sz="1600" b="1" dirty="0"/>
              <a:t>Grant Steinfeld </a:t>
            </a:r>
            <a:br>
              <a:rPr lang="en-US" sz="1600" dirty="0"/>
            </a:br>
            <a:r>
              <a:rPr lang="en-US" sz="1600" dirty="0"/>
              <a:t>Twitter: @</a:t>
            </a:r>
            <a:r>
              <a:rPr lang="en-US" sz="1600" dirty="0" err="1"/>
              <a:t>gsteinfeld</a:t>
            </a:r>
            <a:br>
              <a:rPr lang="en-US" sz="1600" dirty="0"/>
            </a:br>
            <a:r>
              <a:rPr lang="en-US" sz="1600" dirty="0"/>
              <a:t>IBM Developer Advocate Java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855726"/>
          </a:xfrm>
        </p:spPr>
        <p:txBody>
          <a:bodyPr/>
          <a:lstStyle/>
          <a:p>
            <a:r>
              <a:rPr lang="en-US" sz="2250" b="1" dirty="0"/>
              <a:t>Supervisory Tree</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20</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r>
              <a:rPr lang="en-US" sz="1575" dirty="0"/>
              <a:t>Ecosystem</a:t>
            </a:r>
          </a:p>
          <a:p>
            <a:pPr marL="257175" indent="-257175">
              <a:buFont typeface="Arial" panose="020B0604020202020204" pitchFamily="34" charset="0"/>
              <a:buChar char="•"/>
            </a:pPr>
            <a:endParaRPr lang="en-US" sz="1575" dirty="0"/>
          </a:p>
          <a:p>
            <a:pPr marL="285750" indent="-285750">
              <a:buFont typeface="Arial" panose="020B0604020202020204" pitchFamily="34" charset="0"/>
              <a:buChar char="•"/>
            </a:pPr>
            <a:r>
              <a:rPr lang="en-US" sz="1575" dirty="0"/>
              <a:t>Self healing</a:t>
            </a:r>
          </a:p>
          <a:p>
            <a:pPr marL="285750" indent="-285750">
              <a:buFont typeface="Arial" panose="020B0604020202020204" pitchFamily="34" charset="0"/>
              <a:buChar char="•"/>
            </a:pPr>
            <a:r>
              <a:rPr lang="en-US" sz="1575" dirty="0"/>
              <a:t>Elastic</a:t>
            </a:r>
          </a:p>
          <a:p>
            <a:pPr marL="285750" indent="-285750">
              <a:buFont typeface="Arial" panose="020B0604020202020204" pitchFamily="34" charset="0"/>
              <a:buChar char="•"/>
            </a:pPr>
            <a:r>
              <a:rPr lang="en-US" sz="1575" dirty="0"/>
              <a:t>Stateful </a:t>
            </a:r>
          </a:p>
          <a:p>
            <a:pPr marL="285750" indent="-285750">
              <a:buFont typeface="Arial" panose="020B0604020202020204" pitchFamily="34" charset="0"/>
              <a:buChar char="•"/>
            </a:pPr>
            <a:r>
              <a:rPr lang="en-US" sz="1575" dirty="0"/>
              <a:t>Timeout</a:t>
            </a:r>
          </a:p>
        </p:txBody>
      </p:sp>
      <p:pic>
        <p:nvPicPr>
          <p:cNvPr id="6" name="Picture 5">
            <a:extLst>
              <a:ext uri="{FF2B5EF4-FFF2-40B4-BE49-F238E27FC236}">
                <a16:creationId xmlns:a16="http://schemas.microsoft.com/office/drawing/2014/main" id="{0C7789E4-BBE1-F846-B0C4-EA2F479F5EA9}"/>
              </a:ext>
            </a:extLst>
          </p:cNvPr>
          <p:cNvPicPr>
            <a:picLocks noChangeAspect="1"/>
          </p:cNvPicPr>
          <p:nvPr/>
        </p:nvPicPr>
        <p:blipFill>
          <a:blip r:embed="rId3"/>
          <a:stretch>
            <a:fillRect/>
          </a:stretch>
        </p:blipFill>
        <p:spPr>
          <a:xfrm>
            <a:off x="5192636" y="419710"/>
            <a:ext cx="2791158" cy="1641858"/>
          </a:xfrm>
          <a:prstGeom prst="rect">
            <a:avLst/>
          </a:prstGeom>
        </p:spPr>
      </p:pic>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2588147"/>
            <a:ext cx="7903673" cy="1971977"/>
          </a:xfrm>
        </p:spPr>
        <p:txBody>
          <a:bodyPr/>
          <a:lstStyle/>
          <a:p>
            <a:r>
              <a:rPr lang="en-US" dirty="0">
                <a:solidFill>
                  <a:srgbClr val="00B050"/>
                </a:solidFill>
              </a:rPr>
              <a:t>//CODE</a:t>
            </a:r>
          </a:p>
        </p:txBody>
      </p:sp>
    </p:spTree>
    <p:extLst>
      <p:ext uri="{BB962C8B-B14F-4D97-AF65-F5344CB8AC3E}">
        <p14:creationId xmlns:p14="http://schemas.microsoft.com/office/powerpoint/2010/main" val="157493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2363190" y="0"/>
            <a:ext cx="6780810" cy="5143500"/>
          </a:xfrm>
          <a:prstGeom prst="rect">
            <a:avLst/>
          </a:prstGeom>
          <a:solidFill>
            <a:schemeClr val="accent3"/>
          </a:solidFill>
        </p:spPr>
        <p:txBody>
          <a:bodyPr wrap="square" lIns="0" tIns="0" rIns="0" bIns="0" rtlCol="0" anchor="ctr">
            <a:noAutofit/>
          </a:bodyPr>
          <a:lstStyle/>
          <a:p>
            <a:r>
              <a:rPr lang="en-US" sz="1800" b="1" dirty="0" err="1"/>
              <a:t>Lru</a:t>
            </a:r>
            <a:r>
              <a:rPr lang="en-US" sz="1800" b="1" dirty="0"/>
              <a:t>?</a:t>
            </a: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0914" y="188913"/>
            <a:ext cx="7613771" cy="373110"/>
          </a:xfrm>
        </p:spPr>
        <p:txBody>
          <a:bodyPr/>
          <a:lstStyle/>
          <a:p>
            <a:r>
              <a:rPr lang="en-US" dirty="0"/>
              <a:t>Shard Actors</a:t>
            </a: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Tree>
    <p:extLst>
      <p:ext uri="{BB962C8B-B14F-4D97-AF65-F5344CB8AC3E}">
        <p14:creationId xmlns:p14="http://schemas.microsoft.com/office/powerpoint/2010/main" val="1521694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2363190" y="0"/>
            <a:ext cx="6780810" cy="5143500"/>
          </a:xfrm>
          <a:prstGeom prst="rect">
            <a:avLst/>
          </a:prstGeom>
          <a:solidFill>
            <a:schemeClr val="accent3"/>
          </a:solidFill>
        </p:spPr>
        <p:txBody>
          <a:bodyPr wrap="square" lIns="0" tIns="0" rIns="0" bIns="0" rtlCol="0" anchor="ctr">
            <a:noAutofit/>
          </a:bodyPr>
          <a:lstStyle/>
          <a:p>
            <a:r>
              <a:rPr lang="en-US" sz="1800" b="1" dirty="0" err="1"/>
              <a:t>Lru</a:t>
            </a:r>
            <a:r>
              <a:rPr lang="en-US" sz="1800" b="1" dirty="0"/>
              <a:t>?</a:t>
            </a: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0914" y="188913"/>
            <a:ext cx="7613771" cy="373110"/>
          </a:xfrm>
        </p:spPr>
        <p:txBody>
          <a:bodyPr/>
          <a:lstStyle/>
          <a:p>
            <a:r>
              <a:rPr lang="en-US" dirty="0"/>
              <a:t>Entity Actors</a:t>
            </a: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Tree>
    <p:extLst>
      <p:ext uri="{BB962C8B-B14F-4D97-AF65-F5344CB8AC3E}">
        <p14:creationId xmlns:p14="http://schemas.microsoft.com/office/powerpoint/2010/main" val="363674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Kubernetes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8712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Tree>
    <p:extLst>
      <p:ext uri="{BB962C8B-B14F-4D97-AF65-F5344CB8AC3E}">
        <p14:creationId xmlns:p14="http://schemas.microsoft.com/office/powerpoint/2010/main" val="4284151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POJ app - Maven</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25</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1600" dirty="0" err="1">
                <a:solidFill>
                  <a:srgbClr val="00B050"/>
                </a:solidFill>
              </a:rPr>
              <a:t>POM.xml</a:t>
            </a:r>
            <a:endParaRPr lang="en-US" sz="1600" dirty="0">
              <a:solidFill>
                <a:srgbClr val="00B050"/>
              </a:solidFill>
            </a:endParaRPr>
          </a:p>
          <a:p>
            <a:endParaRPr lang="en-US" sz="1600" dirty="0">
              <a:solidFill>
                <a:srgbClr val="00B050"/>
              </a:solidFill>
            </a:endParaRPr>
          </a:p>
          <a:p>
            <a:r>
              <a:rPr lang="en-US" sz="1600" dirty="0" err="1">
                <a:solidFill>
                  <a:srgbClr val="00B050"/>
                </a:solidFill>
              </a:rPr>
              <a:t>Dependancies</a:t>
            </a:r>
            <a:endParaRPr lang="en-US" sz="1600" dirty="0">
              <a:solidFill>
                <a:srgbClr val="00B050"/>
              </a:solidFill>
            </a:endParaRPr>
          </a:p>
          <a:p>
            <a:endParaRPr lang="en-US" sz="1600" dirty="0">
              <a:solidFill>
                <a:srgbClr val="00B050"/>
              </a:solidFill>
            </a:endParaRPr>
          </a:p>
          <a:p>
            <a:r>
              <a:rPr lang="en-US" sz="1600" dirty="0">
                <a:solidFill>
                  <a:srgbClr val="00B050"/>
                </a:solidFill>
              </a:rPr>
              <a:t>Line 162 Shade – Jar Jar – to run in K8s – defines main()</a:t>
            </a:r>
          </a:p>
          <a:p>
            <a:endParaRPr lang="en-US" sz="1600" dirty="0">
              <a:solidFill>
                <a:srgbClr val="00B050"/>
              </a:solidFill>
            </a:endParaRPr>
          </a:p>
          <a:p>
            <a:r>
              <a:rPr lang="en-US" sz="1600" dirty="0">
                <a:solidFill>
                  <a:srgbClr val="00B050"/>
                </a:solidFill>
              </a:rPr>
              <a:t>Line 202 – creates Docker image – ports</a:t>
            </a:r>
          </a:p>
          <a:p>
            <a:pPr marL="285750" indent="-285750">
              <a:buFont typeface="Arial" panose="020B0604020202020204" pitchFamily="34" charset="0"/>
              <a:buChar char="•"/>
            </a:pPr>
            <a:r>
              <a:rPr lang="en-US" sz="1600" dirty="0">
                <a:solidFill>
                  <a:srgbClr val="00B050"/>
                </a:solidFill>
              </a:rPr>
              <a:t>8080</a:t>
            </a:r>
          </a:p>
          <a:p>
            <a:pPr marL="285750" indent="-285750">
              <a:buFont typeface="Arial" panose="020B0604020202020204" pitchFamily="34" charset="0"/>
              <a:buChar char="•"/>
            </a:pPr>
            <a:r>
              <a:rPr lang="en-US" sz="1600" dirty="0">
                <a:solidFill>
                  <a:srgbClr val="00B050"/>
                </a:solidFill>
              </a:rPr>
              <a:t>8558</a:t>
            </a:r>
          </a:p>
          <a:p>
            <a:pPr marL="285750" indent="-285750">
              <a:buFont typeface="Arial" panose="020B0604020202020204" pitchFamily="34" charset="0"/>
              <a:buChar char="•"/>
            </a:pPr>
            <a:r>
              <a:rPr lang="en-US" sz="1600" dirty="0">
                <a:solidFill>
                  <a:srgbClr val="00B050"/>
                </a:solidFill>
              </a:rPr>
              <a:t>2552</a:t>
            </a:r>
          </a:p>
        </p:txBody>
      </p:sp>
    </p:spTree>
    <p:extLst>
      <p:ext uri="{BB962C8B-B14F-4D97-AF65-F5344CB8AC3E}">
        <p14:creationId xmlns:p14="http://schemas.microsoft.com/office/powerpoint/2010/main" val="346167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k8s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26</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2000" dirty="0">
                <a:solidFill>
                  <a:srgbClr val="00B050"/>
                </a:solidFill>
              </a:rPr>
              <a:t>2 </a:t>
            </a:r>
            <a:r>
              <a:rPr lang="en-US" sz="2000" dirty="0" err="1">
                <a:solidFill>
                  <a:srgbClr val="00B050"/>
                </a:solidFill>
              </a:rPr>
              <a:t>yaml</a:t>
            </a:r>
            <a:r>
              <a:rPr lang="en-US" sz="2000" dirty="0">
                <a:solidFill>
                  <a:srgbClr val="00B050"/>
                </a:solidFill>
              </a:rPr>
              <a:t> file</a:t>
            </a:r>
          </a:p>
          <a:p>
            <a:endParaRPr lang="en-US" sz="2000" dirty="0">
              <a:solidFill>
                <a:srgbClr val="00B050"/>
              </a:solidFill>
            </a:endParaRPr>
          </a:p>
          <a:p>
            <a:r>
              <a:rPr lang="en-US" sz="2000" dirty="0" err="1">
                <a:solidFill>
                  <a:srgbClr val="00B050"/>
                </a:solidFill>
              </a:rPr>
              <a:t>Akka</a:t>
            </a:r>
            <a:r>
              <a:rPr lang="en-US" sz="2000" dirty="0">
                <a:solidFill>
                  <a:srgbClr val="00B050"/>
                </a:solidFill>
              </a:rPr>
              <a:t>-cluster-deployment</a:t>
            </a:r>
          </a:p>
          <a:p>
            <a:endParaRPr lang="en-US" sz="2000" dirty="0">
              <a:solidFill>
                <a:srgbClr val="00B050"/>
              </a:solidFill>
            </a:endParaRPr>
          </a:p>
          <a:p>
            <a:r>
              <a:rPr lang="en-US" sz="2000" dirty="0">
                <a:solidFill>
                  <a:srgbClr val="00B050"/>
                </a:solidFill>
              </a:rPr>
              <a:t>…</a:t>
            </a:r>
          </a:p>
          <a:p>
            <a:r>
              <a:rPr lang="en-US" sz="2000" dirty="0">
                <a:solidFill>
                  <a:srgbClr val="00B050"/>
                </a:solidFill>
              </a:rPr>
              <a:t>Line 7 Docker image name and tags</a:t>
            </a: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r>
              <a:rPr lang="en-US" sz="2000" dirty="0">
                <a:solidFill>
                  <a:srgbClr val="00B050"/>
                </a:solidFill>
              </a:rPr>
              <a:t>…</a:t>
            </a:r>
          </a:p>
          <a:p>
            <a:endParaRPr lang="en-US" sz="2000" dirty="0">
              <a:solidFill>
                <a:srgbClr val="00B050"/>
              </a:solidFill>
            </a:endParaRPr>
          </a:p>
          <a:p>
            <a:endParaRPr lang="en-US" sz="2000" dirty="0">
              <a:solidFill>
                <a:srgbClr val="00B050"/>
              </a:solidFill>
            </a:endParaRPr>
          </a:p>
        </p:txBody>
      </p:sp>
    </p:spTree>
    <p:extLst>
      <p:ext uri="{BB962C8B-B14F-4D97-AF65-F5344CB8AC3E}">
        <p14:creationId xmlns:p14="http://schemas.microsoft.com/office/powerpoint/2010/main" val="1336166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Reactive Systems - WOW</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27</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K8s pod changes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28</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r>
              <a:rPr lang="en-US" sz="2000" dirty="0">
                <a:solidFill>
                  <a:srgbClr val="00B050"/>
                </a:solidFill>
              </a:rPr>
              <a:t>//Show GUI</a:t>
            </a:r>
          </a:p>
        </p:txBody>
      </p:sp>
    </p:spTree>
    <p:extLst>
      <p:ext uri="{BB962C8B-B14F-4D97-AF65-F5344CB8AC3E}">
        <p14:creationId xmlns:p14="http://schemas.microsoft.com/office/powerpoint/2010/main" val="1495590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29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0E0F56-508D-0843-882A-7B64589BAED9}"/>
              </a:ext>
            </a:extLst>
          </p:cNvPr>
          <p:cNvSpPr/>
          <p:nvPr/>
        </p:nvSpPr>
        <p:spPr>
          <a:xfrm>
            <a:off x="0" y="804672"/>
            <a:ext cx="9144000" cy="4338828"/>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C35FDD71-2043-6748-95C0-E735A363EF24}"/>
              </a:ext>
            </a:extLst>
          </p:cNvPr>
          <p:cNvSpPr>
            <a:spLocks noGrp="1"/>
          </p:cNvSpPr>
          <p:nvPr>
            <p:ph type="title"/>
          </p:nvPr>
        </p:nvSpPr>
        <p:spPr>
          <a:xfrm>
            <a:off x="210312" y="175530"/>
            <a:ext cx="6080024" cy="4320270"/>
          </a:xfrm>
        </p:spPr>
        <p:txBody>
          <a:bodyPr/>
          <a:lstStyle/>
          <a:p>
            <a:r>
              <a:rPr lang="en-US" dirty="0"/>
              <a:t>Agenda </a:t>
            </a:r>
            <a:br>
              <a:rPr lang="en-US" dirty="0"/>
            </a:br>
            <a:br>
              <a:rPr lang="en-US" dirty="0"/>
            </a:br>
            <a:br>
              <a:rPr lang="en-US" dirty="0"/>
            </a:br>
            <a:r>
              <a:rPr lang="en-US" dirty="0"/>
              <a:t>6:30 – 7pm Networking, Food</a:t>
            </a:r>
            <a:br>
              <a:rPr lang="en-US" dirty="0"/>
            </a:br>
            <a:r>
              <a:rPr lang="en-US" dirty="0"/>
              <a:t>7:00 – 8:15pm Presentation and Technical demonstration</a:t>
            </a:r>
            <a:br>
              <a:rPr lang="en-US" dirty="0"/>
            </a:br>
            <a:r>
              <a:rPr lang="en-US" dirty="0"/>
              <a:t>8:20 – 8:45 Q&amp;A</a:t>
            </a:r>
            <a:br>
              <a:rPr lang="en-US" dirty="0"/>
            </a:br>
            <a:r>
              <a:rPr lang="en-US" dirty="0"/>
              <a:t>9:00 - Wrap</a:t>
            </a:r>
            <a:endParaRPr lang="en-US" dirty="0">
              <a:solidFill>
                <a:schemeClr val="accent1"/>
              </a:solidFill>
            </a:endParaRPr>
          </a:p>
        </p:txBody>
      </p:sp>
      <p:sp>
        <p:nvSpPr>
          <p:cNvPr id="3" name="Footer Placeholder 2">
            <a:extLst>
              <a:ext uri="{FF2B5EF4-FFF2-40B4-BE49-F238E27FC236}">
                <a16:creationId xmlns:a16="http://schemas.microsoft.com/office/drawing/2014/main" id="{CC745E7F-1D75-0546-BA9A-1D091288A876}"/>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3302015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30</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043078A8-B355-E34E-80B1-0CD1B74DEB0C}"/>
              </a:ext>
            </a:extLst>
          </p:cNvPr>
          <p:cNvPicPr>
            <a:picLocks noChangeAspect="1"/>
          </p:cNvPicPr>
          <p:nvPr/>
        </p:nvPicPr>
        <p:blipFill>
          <a:blip r:embed="rId3"/>
          <a:stretch>
            <a:fillRect/>
          </a:stretch>
        </p:blipFill>
        <p:spPr>
          <a:xfrm>
            <a:off x="714375" y="1138503"/>
            <a:ext cx="3711636" cy="2446199"/>
          </a:xfrm>
          <a:prstGeom prst="rect">
            <a:avLst/>
          </a:prstGeom>
        </p:spPr>
      </p:pic>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spTree>
    <p:extLst>
      <p:ext uri="{BB962C8B-B14F-4D97-AF65-F5344CB8AC3E}">
        <p14:creationId xmlns:p14="http://schemas.microsoft.com/office/powerpoint/2010/main" val="765544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31</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Tree>
    <p:extLst>
      <p:ext uri="{BB962C8B-B14F-4D97-AF65-F5344CB8AC3E}">
        <p14:creationId xmlns:p14="http://schemas.microsoft.com/office/powerpoint/2010/main" val="23174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a:t>Cluster Aware Actors</a:t>
            </a:r>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32</a:t>
            </a:fld>
            <a:endParaRPr lang="en-US"/>
          </a:p>
        </p:txBody>
      </p:sp>
      <p:pic>
        <p:nvPicPr>
          <p:cNvPr id="5" name="Picture 4">
            <a:extLst>
              <a:ext uri="{FF2B5EF4-FFF2-40B4-BE49-F238E27FC236}">
                <a16:creationId xmlns:a16="http://schemas.microsoft.com/office/drawing/2014/main" id="{8290EA63-7A6D-084F-90A3-5801A0E29BCB}"/>
              </a:ext>
            </a:extLst>
          </p:cNvPr>
          <p:cNvPicPr>
            <a:picLocks noChangeAspect="1"/>
          </p:cNvPicPr>
          <p:nvPr/>
        </p:nvPicPr>
        <p:blipFill>
          <a:blip r:embed="rId3"/>
          <a:stretch>
            <a:fillRect/>
          </a:stretch>
        </p:blipFill>
        <p:spPr>
          <a:xfrm>
            <a:off x="1882906" y="934321"/>
            <a:ext cx="5518864" cy="3015839"/>
          </a:xfrm>
          <a:prstGeom prst="rect">
            <a:avLst/>
          </a:prstGeom>
        </p:spPr>
      </p:pic>
    </p:spTree>
    <p:extLst>
      <p:ext uri="{BB962C8B-B14F-4D97-AF65-F5344CB8AC3E}">
        <p14:creationId xmlns:p14="http://schemas.microsoft.com/office/powerpoint/2010/main" val="54243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33</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Tree>
    <p:extLst>
      <p:ext uri="{BB962C8B-B14F-4D97-AF65-F5344CB8AC3E}">
        <p14:creationId xmlns:p14="http://schemas.microsoft.com/office/powerpoint/2010/main" val="19579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Entity Command actor extends </a:t>
            </a:r>
            <a:r>
              <a:rPr lang="en-US" sz="2250" b="1" dirty="0" err="1"/>
              <a:t>AbstractLoggingActor</a:t>
            </a:r>
            <a:endParaRPr lang="en-US" sz="2250" b="1" dirty="0"/>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34</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8" name="Text Placeholder 5">
            <a:extLst>
              <a:ext uri="{FF2B5EF4-FFF2-40B4-BE49-F238E27FC236}">
                <a16:creationId xmlns:a16="http://schemas.microsoft.com/office/drawing/2014/main" id="{492AA3CF-1834-CB4C-AA25-06404D1F1C38}"/>
              </a:ext>
            </a:extLst>
          </p:cNvPr>
          <p:cNvSpPr>
            <a:spLocks noGrp="1"/>
          </p:cNvSpPr>
          <p:nvPr>
            <p:ph type="body" sz="quarter" idx="13"/>
          </p:nvPr>
        </p:nvSpPr>
        <p:spPr>
          <a:xfrm>
            <a:off x="620163" y="945017"/>
            <a:ext cx="7903673" cy="3762706"/>
          </a:xfrm>
        </p:spPr>
        <p:txBody>
          <a:bodyPr/>
          <a:lstStyle/>
          <a:p>
            <a:endParaRPr lang="en-US" sz="2000" dirty="0">
              <a:solidFill>
                <a:srgbClr val="00B050"/>
              </a:solidFill>
            </a:endParaRPr>
          </a:p>
          <a:p>
            <a:r>
              <a:rPr lang="en-US" sz="2000" dirty="0">
                <a:solidFill>
                  <a:srgbClr val="00B050"/>
                </a:solidFill>
              </a:rPr>
              <a:t>View code</a:t>
            </a: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spTree>
    <p:extLst>
      <p:ext uri="{BB962C8B-B14F-4D97-AF65-F5344CB8AC3E}">
        <p14:creationId xmlns:p14="http://schemas.microsoft.com/office/powerpoint/2010/main" val="2358048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59931EE-2ADF-994E-9233-76E803E2CBCF}"/>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p:txBody>
          <a:bodyPr/>
          <a:lstStyle/>
          <a:p>
            <a:r>
              <a:rPr lang="en-US"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Advocacy - North America East</a:t>
            </a:r>
            <a:endParaRPr lang="en-US" dirty="0"/>
          </a:p>
        </p:txBody>
      </p:sp>
      <p:sp>
        <p:nvSpPr>
          <p:cNvPr id="6" name="Text Placeholder 5">
            <a:extLst>
              <a:ext uri="{FF2B5EF4-FFF2-40B4-BE49-F238E27FC236}">
                <a16:creationId xmlns:a16="http://schemas.microsoft.com/office/drawing/2014/main" id="{1485A8BB-6057-2547-9F71-00B6BF2485B6}"/>
              </a:ext>
            </a:extLst>
          </p:cNvPr>
          <p:cNvSpPr>
            <a:spLocks noGrp="1"/>
          </p:cNvSpPr>
          <p:nvPr>
            <p:ph type="body" sz="quarter" idx="13"/>
          </p:nvPr>
        </p:nvSpPr>
        <p:spPr>
          <a:xfrm>
            <a:off x="279746" y="645707"/>
            <a:ext cx="4123944" cy="3961462"/>
          </a:xfrm>
        </p:spPr>
        <p:txBody>
          <a:bodyPr/>
          <a:lstStyle/>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pPr marL="171450">
              <a:buFont typeface="Arial" panose="020B0604020202020204" pitchFamily="34" charset="0"/>
              <a:buChar char="•"/>
            </a:pPr>
            <a:r>
              <a:rPr lang="en-US" dirty="0"/>
              <a:t> Bad to block – does it block – how to tell if it’s alive</a:t>
            </a:r>
          </a:p>
          <a:p>
            <a:pPr marL="342900" lvl="1">
              <a:buFont typeface="Arial" panose="020B0604020202020204" pitchFamily="34" charset="0"/>
              <a:buChar char="•"/>
            </a:pPr>
            <a:r>
              <a:rPr lang="en-US" dirty="0"/>
              <a:t>Actors async – should be quick op – ‘stuck thread’</a:t>
            </a:r>
          </a:p>
          <a:p>
            <a:pPr marL="514350" lvl="2"/>
            <a:r>
              <a:rPr lang="en-US" dirty="0"/>
              <a:t>Thread starvation tool ( broken ? ) / DB sync?</a:t>
            </a:r>
          </a:p>
          <a:p>
            <a:pPr marL="800100" lvl="3"/>
            <a:r>
              <a:rPr lang="en-US" dirty="0"/>
              <a:t>Dispatchers thread pools</a:t>
            </a:r>
          </a:p>
          <a:p>
            <a:pPr marL="974725" lvl="4"/>
            <a:r>
              <a:rPr lang="en-US" dirty="0"/>
              <a:t>Some for blocking</a:t>
            </a:r>
          </a:p>
          <a:p>
            <a:pPr marL="974725" lvl="4"/>
            <a:r>
              <a:rPr lang="en-US" dirty="0"/>
              <a:t>Some for non-blocking</a:t>
            </a:r>
          </a:p>
          <a:p>
            <a:pPr marL="514350" lvl="2"/>
            <a:r>
              <a:rPr lang="en-US" dirty="0"/>
              <a:t>MAIL box </a:t>
            </a:r>
          </a:p>
          <a:p>
            <a:pPr marL="800100" lvl="3"/>
            <a:r>
              <a:rPr lang="en-US" dirty="0"/>
              <a:t>Reactive streams – backpressure if down stream slower slow down producer</a:t>
            </a:r>
            <a:br>
              <a:rPr lang="en-US" dirty="0"/>
            </a:br>
            <a:br>
              <a:rPr lang="en-US" dirty="0"/>
            </a:br>
            <a:br>
              <a:rPr lang="en-US" dirty="0"/>
            </a:br>
            <a:r>
              <a:rPr lang="en-US" dirty="0" err="1"/>
              <a:t>Akka</a:t>
            </a:r>
            <a:r>
              <a:rPr lang="en-US" dirty="0"/>
              <a:t> is Java/Scala </a:t>
            </a:r>
          </a:p>
          <a:p>
            <a:pPr marL="974725" lvl="4"/>
            <a:r>
              <a:rPr lang="en-US" dirty="0"/>
              <a:t>Written in Scala – Java and Scala API</a:t>
            </a:r>
          </a:p>
          <a:p>
            <a:pPr marL="974725" lvl="4"/>
            <a:r>
              <a:rPr lang="en-US" dirty="0"/>
              <a:t>Examples Java</a:t>
            </a:r>
          </a:p>
          <a:p>
            <a:pPr marL="974725" lvl="4"/>
            <a:r>
              <a:rPr lang="en-US" dirty="0"/>
              <a:t>GitHub - Scala</a:t>
            </a:r>
            <a:br>
              <a:rPr lang="en-US" dirty="0"/>
            </a:br>
            <a:br>
              <a:rPr lang="en-US" dirty="0"/>
            </a:br>
            <a:endParaRPr lang="en-US" dirty="0"/>
          </a:p>
        </p:txBody>
      </p:sp>
    </p:spTree>
    <p:extLst>
      <p:ext uri="{BB962C8B-B14F-4D97-AF65-F5344CB8AC3E}">
        <p14:creationId xmlns:p14="http://schemas.microsoft.com/office/powerpoint/2010/main" val="3923438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3301365"/>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565819" y="381000"/>
            <a:ext cx="7741840" cy="4269059"/>
          </a:xfrm>
        </p:spPr>
        <p:txBody>
          <a:bodyPr/>
          <a:lstStyle/>
          <a:p>
            <a:pPr>
              <a:lnSpc>
                <a:spcPct val="150000"/>
              </a:lnSpc>
              <a:spcAft>
                <a:spcPts val="500"/>
              </a:spcAft>
            </a:pPr>
            <a:r>
              <a:rPr lang="en-US" sz="1000" b="1" dirty="0"/>
              <a:t>Resources</a:t>
            </a:r>
            <a:br>
              <a:rPr lang="en-US" sz="1000" dirty="0"/>
            </a:br>
            <a:r>
              <a:rPr lang="en-US" sz="1000" dirty="0"/>
              <a:t>code for this presentation</a:t>
            </a:r>
            <a:br>
              <a:rPr lang="en-US" sz="1000" dirty="0"/>
            </a:br>
            <a:r>
              <a:rPr lang="en-US" sz="1000" i="1" u="sng" dirty="0">
                <a:hlinkClick r:id="rId2"/>
              </a:rPr>
              <a:t>https://github.com/mckeeh3/akka-java-cluster-openshift</a:t>
            </a:r>
            <a:br>
              <a:rPr lang="en-US" sz="1000" i="1" u="sng" dirty="0"/>
            </a:br>
            <a:br>
              <a:rPr lang="en-US" sz="1000" dirty="0"/>
            </a:br>
            <a:r>
              <a:rPr lang="en-US" sz="1000" dirty="0"/>
              <a:t>Reactive</a:t>
            </a:r>
            <a:br>
              <a:rPr lang="en-US" sz="1000" i="1" u="sng" dirty="0"/>
            </a:br>
            <a:r>
              <a:rPr lang="en-US" sz="1000" i="1" u="sng" dirty="0">
                <a:hlinkClick r:id="rId3"/>
              </a:rPr>
              <a:t>https://developer.ibm.com/technologies/reactive-systems/</a:t>
            </a:r>
            <a:br>
              <a:rPr lang="en-US" sz="1000" i="1" u="sng" dirty="0"/>
            </a:br>
            <a:r>
              <a:rPr lang="en-US" sz="1000" i="1" u="sng" dirty="0">
                <a:hlinkClick r:id="rId4"/>
              </a:rPr>
              <a:t>https://www.reactivemanifesto.org/</a:t>
            </a:r>
            <a:br>
              <a:rPr lang="en-US" sz="1000" i="1" u="sng" dirty="0"/>
            </a:br>
            <a:r>
              <a:rPr lang="en-US" sz="1000" i="1" u="sng" dirty="0">
                <a:hlinkClick r:id="rId5"/>
              </a:rPr>
              <a:t>https://martinfowler.com/bliki/CQRS.html</a:t>
            </a:r>
            <a:br>
              <a:rPr lang="en-US" sz="1000" i="1" u="sng" dirty="0"/>
            </a:br>
            <a:br>
              <a:rPr lang="en-US" sz="1000" i="1" u="sng" dirty="0"/>
            </a:br>
            <a:r>
              <a:rPr lang="en-US" sz="1000" dirty="0" err="1"/>
              <a:t>Akka</a:t>
            </a:r>
            <a:r>
              <a:rPr lang="en-US" sz="1000" dirty="0"/>
              <a:t> Actors</a:t>
            </a:r>
            <a:br>
              <a:rPr lang="en-US" sz="1000" dirty="0"/>
            </a:br>
            <a:r>
              <a:rPr lang="en-US" sz="1000" dirty="0">
                <a:hlinkClick r:id="rId6"/>
              </a:rPr>
              <a:t>https://doc.akka.io/docs/akka/current/actors.html</a:t>
            </a:r>
            <a:br>
              <a:rPr lang="en-US" sz="1000" dirty="0"/>
            </a:br>
            <a:br>
              <a:rPr lang="en-US" sz="1000" dirty="0"/>
            </a:br>
            <a:r>
              <a:rPr lang="en-US" sz="1000" dirty="0"/>
              <a:t>Kubernetes – OpenShift – </a:t>
            </a:r>
            <a:r>
              <a:rPr lang="en-US" sz="1000" dirty="0" err="1"/>
              <a:t>Minishift</a:t>
            </a:r>
            <a:br>
              <a:rPr lang="en-US" sz="1000" dirty="0"/>
            </a:br>
            <a:r>
              <a:rPr lang="en-US" sz="1000" i="1" u="sng" dirty="0">
                <a:hlinkClick r:id="rId7"/>
              </a:rPr>
              <a:t>https://www.okd.io/minishift/</a:t>
            </a:r>
            <a:br>
              <a:rPr lang="en-US" sz="1000" i="1" u="sng" dirty="0"/>
            </a:br>
            <a:br>
              <a:rPr lang="en-US" sz="1000" dirty="0"/>
            </a:br>
            <a:r>
              <a:rPr lang="en-US" sz="1000" dirty="0"/>
              <a:t>CQRS/EVENT SOURCING</a:t>
            </a:r>
            <a:br>
              <a:rPr lang="en-US" sz="1000" i="1" u="sng" dirty="0"/>
            </a:br>
            <a:r>
              <a:rPr lang="en-US" sz="1000" i="1" u="sng" dirty="0">
                <a:hlinkClick r:id="rId8"/>
              </a:rPr>
              <a:t>https://martinfowler.com/bliki/CommandQuerySeparation.html</a:t>
            </a:r>
            <a:br>
              <a:rPr lang="en-US" sz="1000" i="1" u="sng" dirty="0"/>
            </a:br>
            <a:r>
              <a:rPr lang="en-US" sz="1000" i="1" u="sng" dirty="0">
                <a:hlinkClick r:id="rId9">
                  <a:extLst>
                    <a:ext uri="{A12FA001-AC4F-418D-AE19-62706E023703}">
                      <ahyp:hlinkClr xmlns:ahyp="http://schemas.microsoft.com/office/drawing/2018/hyperlinkcolor" val="tx"/>
                    </a:ext>
                  </a:extLst>
                </a:hlinkClick>
              </a:rPr>
              <a:t>https://cqrs.files.wordpress.com/2010/11/cqrs_documents.pdf</a:t>
            </a: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43850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80B622-3766-3B4A-ABFF-F55F67F2C81B}"/>
              </a:ext>
            </a:extLst>
          </p:cNvPr>
          <p:cNvSpPr/>
          <p:nvPr/>
        </p:nvSpPr>
        <p:spPr>
          <a:xfrm>
            <a:off x="0" y="3836020"/>
            <a:ext cx="9144000" cy="1307480"/>
          </a:xfrm>
          <a:prstGeom prst="rect">
            <a:avLst/>
          </a:prstGeom>
          <a:solidFill>
            <a:schemeClr val="accent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8665" y="175530"/>
            <a:ext cx="5703783" cy="4211655"/>
          </a:xfrm>
        </p:spPr>
        <p:txBody>
          <a:bodyPr/>
          <a:lstStyle/>
          <a:p>
            <a:r>
              <a:rPr lang="en-US" sz="1600" b="1" dirty="0"/>
              <a:t>New!! More Adventures in Async!</a:t>
            </a:r>
            <a:br>
              <a:rPr lang="en-US" sz="1600" b="1" dirty="0"/>
            </a:br>
            <a:br>
              <a:rPr lang="en-US" sz="1200" dirty="0"/>
            </a:br>
            <a:r>
              <a:rPr lang="en-US" sz="1400" dirty="0"/>
              <a:t>Part III – </a:t>
            </a:r>
            <a:r>
              <a:rPr lang="en-US" sz="1400" dirty="0" err="1"/>
              <a:t>Akka</a:t>
            </a:r>
            <a:r>
              <a:rPr lang="en-US" sz="1400" dirty="0"/>
              <a:t> Streams, </a:t>
            </a:r>
            <a:r>
              <a:rPr lang="en-US" sz="1400" dirty="0" err="1"/>
              <a:t>Lightbend</a:t>
            </a:r>
            <a:r>
              <a:rPr lang="en-US" sz="1400" dirty="0"/>
              <a:t> </a:t>
            </a:r>
            <a:r>
              <a:rPr lang="en-US" sz="1400" dirty="0" err="1"/>
              <a:t>Lagom,IBM</a:t>
            </a:r>
            <a:br>
              <a:rPr lang="en-US" sz="1400" dirty="0"/>
            </a:br>
            <a:r>
              <a:rPr lang="en-US" sz="1400" dirty="0"/>
              <a:t> Reactive Platform offering </a:t>
            </a:r>
            <a:br>
              <a:rPr lang="en-US" sz="1400" dirty="0"/>
            </a:br>
            <a:r>
              <a:rPr lang="en-US" sz="1400" dirty="0"/>
              <a:t>( ~July )</a:t>
            </a:r>
            <a:br>
              <a:rPr lang="en-US" sz="1400" dirty="0"/>
            </a:br>
            <a:r>
              <a:rPr lang="en-US" sz="1400" dirty="0"/>
              <a:t> </a:t>
            </a:r>
            <a:br>
              <a:rPr lang="en-US" sz="1400" dirty="0"/>
            </a:br>
            <a:r>
              <a:rPr lang="en-US" sz="1400" dirty="0"/>
              <a:t>Part IV – Apache Kafka and Reactive systems</a:t>
            </a:r>
            <a:br>
              <a:rPr lang="en-US" sz="1400" dirty="0"/>
            </a:br>
            <a:r>
              <a:rPr lang="en-US" sz="1400" dirty="0"/>
              <a:t> ( ~August )</a:t>
            </a:r>
            <a:br>
              <a:rPr lang="en-US" sz="1400" dirty="0"/>
            </a:br>
            <a:br>
              <a:rPr lang="en-US" sz="1400" dirty="0"/>
            </a:br>
            <a:br>
              <a:rPr lang="en-US" sz="1400" dirty="0"/>
            </a:br>
            <a:r>
              <a:rPr lang="en-US" sz="1400" dirty="0"/>
              <a:t>other meetups, workshops, interactive webinars</a:t>
            </a:r>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8F7E628-CECF-4F4C-B3AE-AE18B5D38E8C}"/>
              </a:ext>
            </a:extLst>
          </p:cNvPr>
          <p:cNvPicPr>
            <a:picLocks noChangeAspect="1"/>
          </p:cNvPicPr>
          <p:nvPr/>
        </p:nvPicPr>
        <p:blipFill>
          <a:blip r:embed="rId2"/>
          <a:stretch>
            <a:fillRect/>
          </a:stretch>
        </p:blipFill>
        <p:spPr>
          <a:xfrm>
            <a:off x="5428527" y="0"/>
            <a:ext cx="3715473" cy="3873953"/>
          </a:xfrm>
          <a:prstGeom prst="rect">
            <a:avLst/>
          </a:prstGeom>
        </p:spPr>
      </p:pic>
      <p:sp>
        <p:nvSpPr>
          <p:cNvPr id="9" name="TextBox 8">
            <a:extLst>
              <a:ext uri="{FF2B5EF4-FFF2-40B4-BE49-F238E27FC236}">
                <a16:creationId xmlns:a16="http://schemas.microsoft.com/office/drawing/2014/main" id="{A3969C4F-8B81-F941-AC40-3268A474F8C6}"/>
              </a:ext>
            </a:extLst>
          </p:cNvPr>
          <p:cNvSpPr txBox="1"/>
          <p:nvPr/>
        </p:nvSpPr>
        <p:spPr>
          <a:xfrm>
            <a:off x="2328680" y="4226993"/>
            <a:ext cx="6586654" cy="567399"/>
          </a:xfrm>
          <a:prstGeom prst="rect">
            <a:avLst/>
          </a:prstGeom>
          <a:noFill/>
        </p:spPr>
        <p:txBody>
          <a:bodyPr wrap="square" rtlCol="0">
            <a:spAutoFit/>
          </a:bodyPr>
          <a:lstStyle/>
          <a:p>
            <a:pPr>
              <a:lnSpc>
                <a:spcPts val="1600"/>
              </a:lnSpc>
              <a:spcAft>
                <a:spcPts val="600"/>
              </a:spcAft>
            </a:pPr>
            <a:r>
              <a:rPr lang="en-US" sz="1200" dirty="0"/>
              <a:t>Check in periodically at </a:t>
            </a:r>
            <a:r>
              <a:rPr lang="en-US" sz="1200" dirty="0">
                <a:hlinkClick r:id="rId3"/>
              </a:rPr>
              <a:t>https://developer.ibm.com/events/</a:t>
            </a:r>
            <a:endParaRPr lang="en-US" sz="1200" dirty="0">
              <a:solidFill>
                <a:srgbClr val="FFFFFF"/>
              </a:solidFill>
              <a:latin typeface="Arial"/>
              <a:cs typeface="Arial"/>
            </a:endParaRPr>
          </a:p>
          <a:p>
            <a:pPr algn="l">
              <a:lnSpc>
                <a:spcPts val="1600"/>
              </a:lnSpc>
              <a:spcAft>
                <a:spcPts val="600"/>
              </a:spcAft>
            </a:pPr>
            <a:endParaRPr lang="en-US" sz="1200" b="1"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3390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220914" y="188913"/>
            <a:ext cx="7613771" cy="373110"/>
          </a:xfrm>
        </p:spPr>
        <p:txBody>
          <a:bodyPr/>
          <a:lstStyle/>
          <a:p>
            <a:r>
              <a:rPr lang="en-US" dirty="0"/>
              <a:t>#</a:t>
            </a:r>
            <a:r>
              <a:rPr lang="en-US" dirty="0" err="1"/>
              <a:t>inclusiveIBM</a:t>
            </a: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18" name="Picture 17">
            <a:extLst>
              <a:ext uri="{FF2B5EF4-FFF2-40B4-BE49-F238E27FC236}">
                <a16:creationId xmlns:a16="http://schemas.microsoft.com/office/drawing/2014/main" id="{322F432C-1928-CA42-9661-0EDE66EBC33C}"/>
              </a:ext>
            </a:extLst>
          </p:cNvPr>
          <p:cNvPicPr>
            <a:picLocks noChangeAspect="1"/>
          </p:cNvPicPr>
          <p:nvPr/>
        </p:nvPicPr>
        <p:blipFill>
          <a:blip r:embed="rId3"/>
          <a:stretch>
            <a:fillRect/>
          </a:stretch>
        </p:blipFill>
        <p:spPr>
          <a:xfrm>
            <a:off x="2536903" y="1987550"/>
            <a:ext cx="2800350" cy="2800350"/>
          </a:xfrm>
          <a:prstGeom prst="rect">
            <a:avLst/>
          </a:prstGeom>
        </p:spPr>
      </p:pic>
    </p:spTree>
    <p:extLst>
      <p:ext uri="{BB962C8B-B14F-4D97-AF65-F5344CB8AC3E}">
        <p14:creationId xmlns:p14="http://schemas.microsoft.com/office/powerpoint/2010/main" val="719799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C0A75-F946-5742-86F8-8294506F3F8C}"/>
              </a:ext>
            </a:extLst>
          </p:cNvPr>
          <p:cNvPicPr>
            <a:picLocks noChangeAspect="1"/>
          </p:cNvPicPr>
          <p:nvPr/>
        </p:nvPicPr>
        <p:blipFill>
          <a:blip r:embed="rId2"/>
          <a:stretch>
            <a:fillRect/>
          </a:stretch>
        </p:blipFill>
        <p:spPr>
          <a:xfrm>
            <a:off x="4844790" y="150275"/>
            <a:ext cx="3276443" cy="2190955"/>
          </a:xfrm>
          <a:prstGeom prst="rect">
            <a:avLst/>
          </a:prstGeom>
        </p:spPr>
      </p:pic>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dirty="0"/>
              <a:t>IBM Developer Advocacy - North America East</a:t>
            </a:r>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471861" y="1523566"/>
            <a:ext cx="3448150" cy="2656975"/>
          </a:xfrm>
        </p:spPr>
        <p:txBody>
          <a:bodyPr/>
          <a:lstStyle/>
          <a:p>
            <a:pPr>
              <a:lnSpc>
                <a:spcPct val="150000"/>
              </a:lnSpc>
              <a:spcBef>
                <a:spcPts val="400"/>
              </a:spcBef>
            </a:pPr>
            <a:r>
              <a:rPr lang="en-US" dirty="0"/>
              <a:t>Sign up onto the </a:t>
            </a:r>
            <a:r>
              <a:rPr lang="en-US" dirty="0" err="1"/>
              <a:t>ibm</a:t>
            </a:r>
            <a:r>
              <a:rPr lang="en-US" dirty="0"/>
              <a:t> cloud platform to experiment with OpenShift on Red Hat and try out the IBM reactive systems </a:t>
            </a:r>
            <a:r>
              <a:rPr lang="en-US" sz="2400" b="1" dirty="0">
                <a:highlight>
                  <a:srgbClr val="FFFF00"/>
                </a:highlight>
              </a:rPr>
              <a:t>https://</a:t>
            </a:r>
            <a:r>
              <a:rPr lang="en-US" sz="2400" b="1" dirty="0" err="1">
                <a:highlight>
                  <a:srgbClr val="FFFF00"/>
                </a:highlight>
              </a:rPr>
              <a:t>ibm.biz</a:t>
            </a:r>
            <a:r>
              <a:rPr lang="en-US" sz="2400" b="1" dirty="0">
                <a:highlight>
                  <a:srgbClr val="FFFF00"/>
                </a:highlight>
              </a:rPr>
              <a:t>/</a:t>
            </a:r>
            <a:r>
              <a:rPr lang="en-US" sz="2400" b="1" dirty="0" err="1">
                <a:highlight>
                  <a:srgbClr val="FFFF00"/>
                </a:highlight>
              </a:rPr>
              <a:t>BdzzGe</a:t>
            </a:r>
            <a:endParaRPr lang="en-US" sz="2400" b="1" dirty="0">
              <a:highlight>
                <a:srgbClr val="FFFF00"/>
              </a:highlight>
            </a:endParaRPr>
          </a:p>
          <a:p>
            <a:pPr>
              <a:spcBef>
                <a:spcPts val="400"/>
              </a:spcBef>
            </a:pPr>
            <a:endParaRPr lang="en-US" b="1" dirty="0">
              <a:highlight>
                <a:srgbClr val="FFFF00"/>
              </a:highlight>
            </a:endParaRPr>
          </a:p>
          <a:p>
            <a:pPr>
              <a:spcBef>
                <a:spcPts val="400"/>
              </a:spcBef>
            </a:pPr>
            <a:endParaRPr lang="en-US" b="1" dirty="0">
              <a:highlight>
                <a:srgbClr val="FFFF00"/>
              </a:highlight>
            </a:endParaRPr>
          </a:p>
          <a:p>
            <a:r>
              <a:rPr lang="en-US" dirty="0"/>
              <a:t> </a:t>
            </a:r>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7064" y="2720219"/>
            <a:ext cx="314325" cy="314325"/>
          </a:xfrm>
          <a:prstGeom prst="rect">
            <a:avLst/>
          </a:prstGeom>
        </p:spPr>
      </p:pic>
      <p:pic>
        <p:nvPicPr>
          <p:cNvPr id="11" name="Picture 2" descr="IBM Developer">
            <a:extLst>
              <a:ext uri="{FF2B5EF4-FFF2-40B4-BE49-F238E27FC236}">
                <a16:creationId xmlns:a16="http://schemas.microsoft.com/office/drawing/2014/main" id="{DDDB8CD2-120A-E446-B096-5A51CF6825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995357" y="3848885"/>
            <a:ext cx="320040" cy="320040"/>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5438" y="3277254"/>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744304" y="2750087"/>
            <a:ext cx="1734770" cy="567399"/>
          </a:xfrm>
          <a:prstGeom prst="rect">
            <a:avLst/>
          </a:prstGeom>
          <a:noFill/>
        </p:spPr>
        <p:txBody>
          <a:bodyPr wrap="none" rtlCol="0">
            <a:spAutoFit/>
          </a:bodyPr>
          <a:lstStyle/>
          <a:p>
            <a:pPr>
              <a:lnSpc>
                <a:spcPts val="1600"/>
              </a:lnSpc>
              <a:spcAft>
                <a:spcPts val="600"/>
              </a:spcAft>
            </a:pPr>
            <a:r>
              <a:rPr lang="en-US" sz="1200" dirty="0" err="1"/>
              <a:t>twitter.com</a:t>
            </a:r>
            <a:r>
              <a:rPr lang="en-US" sz="1200" dirty="0"/>
              <a:t>/</a:t>
            </a:r>
            <a:r>
              <a:rPr lang="en-US" sz="1200" dirty="0" err="1"/>
              <a:t>gsteinfeld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520EE379-92B9-174B-90E4-5E2C5D315256}"/>
              </a:ext>
            </a:extLst>
          </p:cNvPr>
          <p:cNvSpPr txBox="1"/>
          <p:nvPr/>
        </p:nvSpPr>
        <p:spPr>
          <a:xfrm>
            <a:off x="5074282" y="3363084"/>
            <a:ext cx="2581156" cy="567399"/>
          </a:xfrm>
          <a:prstGeom prst="rect">
            <a:avLst/>
          </a:prstGeom>
          <a:noFill/>
        </p:spPr>
        <p:txBody>
          <a:bodyPr wrap="none" rtlCol="0">
            <a:spAutoFit/>
          </a:bodyPr>
          <a:lstStyle/>
          <a:p>
            <a:pPr>
              <a:lnSpc>
                <a:spcPts val="1600"/>
              </a:lnSpc>
              <a:spcAft>
                <a:spcPts val="600"/>
              </a:spcAft>
            </a:pPr>
            <a:r>
              <a:rPr lang="en-US" sz="1200" dirty="0"/>
              <a:t>https://</a:t>
            </a:r>
            <a:r>
              <a:rPr lang="en-US" sz="1200" dirty="0" err="1"/>
              <a:t>github.com</a:t>
            </a:r>
            <a:r>
              <a:rPr lang="en-US" sz="1200" dirty="0"/>
              <a:t>/grant-</a:t>
            </a:r>
            <a:r>
              <a:rPr lang="en-US" sz="1200" dirty="0" err="1"/>
              <a: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E1933D86-9033-7E40-9FAF-218473BFD0C9}"/>
              </a:ext>
            </a:extLst>
          </p:cNvPr>
          <p:cNvSpPr txBox="1"/>
          <p:nvPr/>
        </p:nvSpPr>
        <p:spPr>
          <a:xfrm>
            <a:off x="5315397" y="3719270"/>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6"/>
          <a:stretch>
            <a:fillRect/>
          </a:stretch>
        </p:blipFill>
        <p:spPr>
          <a:xfrm>
            <a:off x="1264413" y="2998181"/>
            <a:ext cx="309437" cy="348116"/>
          </a:xfrm>
          <a:prstGeom prst="rect">
            <a:avLst/>
          </a:prstGeom>
          <a:solidFill>
            <a:schemeClr val="bg1"/>
          </a:solidFill>
        </p:spPr>
      </p:pic>
      <p:pic>
        <p:nvPicPr>
          <p:cNvPr id="23" name="Content Placeholder 6">
            <a:extLst>
              <a:ext uri="{FF2B5EF4-FFF2-40B4-BE49-F238E27FC236}">
                <a16:creationId xmlns:a16="http://schemas.microsoft.com/office/drawing/2014/main" id="{8DEB4710-39E1-C24B-B0D8-55479D1CE86C}"/>
              </a:ext>
            </a:extLst>
          </p:cNvPr>
          <p:cNvPicPr>
            <a:picLocks noChangeAspect="1"/>
          </p:cNvPicPr>
          <p:nvPr/>
        </p:nvPicPr>
        <p:blipFill>
          <a:blip r:embed="rId6"/>
          <a:stretch>
            <a:fillRect/>
          </a:stretch>
        </p:blipFill>
        <p:spPr>
          <a:xfrm>
            <a:off x="3295993" y="173736"/>
            <a:ext cx="1470287" cy="1654069"/>
          </a:xfrm>
          <a:prstGeom prst="rect">
            <a:avLst/>
          </a:prstGeom>
          <a:solidFill>
            <a:schemeClr val="bg1"/>
          </a:solidFill>
        </p:spPr>
      </p:pic>
      <p:pic>
        <p:nvPicPr>
          <p:cNvPr id="24" name="Content Placeholder 6">
            <a:extLst>
              <a:ext uri="{FF2B5EF4-FFF2-40B4-BE49-F238E27FC236}">
                <a16:creationId xmlns:a16="http://schemas.microsoft.com/office/drawing/2014/main" id="{126FB621-BDEC-F745-9188-7598928491EC}"/>
              </a:ext>
            </a:extLst>
          </p:cNvPr>
          <p:cNvPicPr>
            <a:picLocks noChangeAspect="1"/>
          </p:cNvPicPr>
          <p:nvPr/>
        </p:nvPicPr>
        <p:blipFill>
          <a:blip r:embed="rId6"/>
          <a:stretch>
            <a:fillRect/>
          </a:stretch>
        </p:blipFill>
        <p:spPr>
          <a:xfrm>
            <a:off x="1888111" y="3246306"/>
            <a:ext cx="207606" cy="233556"/>
          </a:xfrm>
          <a:prstGeom prst="rect">
            <a:avLst/>
          </a:prstGeom>
          <a:solidFill>
            <a:schemeClr val="bg1"/>
          </a:solidFill>
        </p:spPr>
      </p:pic>
      <p:pic>
        <p:nvPicPr>
          <p:cNvPr id="26" name="Content Placeholder 6">
            <a:extLst>
              <a:ext uri="{FF2B5EF4-FFF2-40B4-BE49-F238E27FC236}">
                <a16:creationId xmlns:a16="http://schemas.microsoft.com/office/drawing/2014/main" id="{7A570357-7F18-CA44-9E61-99BD6F116EBA}"/>
              </a:ext>
            </a:extLst>
          </p:cNvPr>
          <p:cNvPicPr>
            <a:picLocks noChangeAspect="1"/>
          </p:cNvPicPr>
          <p:nvPr/>
        </p:nvPicPr>
        <p:blipFill>
          <a:blip r:embed="rId6"/>
          <a:stretch>
            <a:fillRect/>
          </a:stretch>
        </p:blipFill>
        <p:spPr>
          <a:xfrm>
            <a:off x="3191378" y="2974982"/>
            <a:ext cx="776804" cy="873903"/>
          </a:xfrm>
          <a:prstGeom prst="rect">
            <a:avLst/>
          </a:prstGeom>
          <a:solidFill>
            <a:schemeClr val="bg1"/>
          </a:solidFill>
        </p:spPr>
      </p:pic>
      <p:pic>
        <p:nvPicPr>
          <p:cNvPr id="27" name="Content Placeholder 6">
            <a:extLst>
              <a:ext uri="{FF2B5EF4-FFF2-40B4-BE49-F238E27FC236}">
                <a16:creationId xmlns:a16="http://schemas.microsoft.com/office/drawing/2014/main" id="{8DCFFD30-F84E-594F-9682-6550A65A63A6}"/>
              </a:ext>
            </a:extLst>
          </p:cNvPr>
          <p:cNvPicPr>
            <a:picLocks noChangeAspect="1"/>
          </p:cNvPicPr>
          <p:nvPr/>
        </p:nvPicPr>
        <p:blipFill>
          <a:blip r:embed="rId6"/>
          <a:stretch>
            <a:fillRect/>
          </a:stretch>
        </p:blipFill>
        <p:spPr>
          <a:xfrm>
            <a:off x="677924" y="3352625"/>
            <a:ext cx="530642" cy="596971"/>
          </a:xfrm>
          <a:prstGeom prst="rect">
            <a:avLst/>
          </a:prstGeom>
          <a:solidFill>
            <a:schemeClr val="bg1"/>
          </a:solidFill>
        </p:spPr>
      </p:pic>
    </p:spTree>
    <p:extLst>
      <p:ext uri="{BB962C8B-B14F-4D97-AF65-F5344CB8AC3E}">
        <p14:creationId xmlns:p14="http://schemas.microsoft.com/office/powerpoint/2010/main" val="34105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73EAF-7E57-9841-B14D-64198A1C720E}"/>
              </a:ext>
            </a:extLst>
          </p:cNvPr>
          <p:cNvPicPr>
            <a:picLocks noChangeAspect="1"/>
          </p:cNvPicPr>
          <p:nvPr/>
        </p:nvPicPr>
        <p:blipFill>
          <a:blip r:embed="rId3"/>
          <a:stretch>
            <a:fillRect/>
          </a:stretch>
        </p:blipFill>
        <p:spPr>
          <a:xfrm>
            <a:off x="5439665" y="1322173"/>
            <a:ext cx="2056366" cy="2165522"/>
          </a:xfrm>
          <a:prstGeom prst="rect">
            <a:avLst/>
          </a:prstGeom>
        </p:spPr>
      </p:pic>
      <p:sp>
        <p:nvSpPr>
          <p:cNvPr id="5" name="TextBox 4">
            <a:extLst>
              <a:ext uri="{FF2B5EF4-FFF2-40B4-BE49-F238E27FC236}">
                <a16:creationId xmlns:a16="http://schemas.microsoft.com/office/drawing/2014/main" id="{F7A31738-B8FB-6647-B340-D0EEE323F28E}"/>
              </a:ext>
            </a:extLst>
          </p:cNvPr>
          <p:cNvSpPr txBox="1"/>
          <p:nvPr/>
        </p:nvSpPr>
        <p:spPr>
          <a:xfrm>
            <a:off x="1507524" y="2360142"/>
            <a:ext cx="2722571" cy="567399"/>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IBM Developer Advocate</a:t>
            </a:r>
          </a:p>
          <a:p>
            <a:pPr algn="l">
              <a:lnSpc>
                <a:spcPts val="1600"/>
              </a:lnSpc>
              <a:spcAft>
                <a:spcPts val="600"/>
              </a:spcAft>
            </a:pPr>
            <a:r>
              <a:rPr lang="en-US" sz="1200" dirty="0">
                <a:latin typeface="IBM Plex Sans" charset="0"/>
                <a:ea typeface="IBM Plex Sans" charset="0"/>
                <a:cs typeface="IBM Plex Sans" charset="0"/>
              </a:rPr>
              <a:t>Java JVM and Blockchain</a:t>
            </a:r>
            <a:endParaRPr lang="en-US" sz="12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079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Advocacy - North America East</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3345788" cy="283604"/>
          </a:xfrm>
          <a:prstGeom prst="rect">
            <a:avLst/>
          </a:prstGeom>
          <a:noFill/>
        </p:spPr>
        <p:txBody>
          <a:bodyPr wrap="none" rtlCol="0">
            <a:spAutoFit/>
          </a:bodyPr>
          <a:lstStyle/>
          <a:p>
            <a:pPr>
              <a:lnSpc>
                <a:spcPts val="1600"/>
              </a:lnSpc>
              <a:spcAft>
                <a:spcPts val="600"/>
              </a:spcAft>
            </a:pPr>
            <a:r>
              <a:rPr lang="en-US" sz="12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Tree>
    <p:extLst>
      <p:ext uri="{BB962C8B-B14F-4D97-AF65-F5344CB8AC3E}">
        <p14:creationId xmlns:p14="http://schemas.microsoft.com/office/powerpoint/2010/main" val="318652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87900"/>
            <a:ext cx="4114734" cy="166687"/>
          </a:xfrm>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Tree>
    <p:extLst>
      <p:ext uri="{BB962C8B-B14F-4D97-AF65-F5344CB8AC3E}">
        <p14:creationId xmlns:p14="http://schemas.microsoft.com/office/powerpoint/2010/main" val="310107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Acme </a:t>
            </a:r>
            <a:r>
              <a:rPr lang="en-US" sz="2000" b="1" dirty="0" err="1">
                <a:latin typeface="+mj-lt"/>
              </a:rPr>
              <a:t>Agrigate</a:t>
            </a:r>
            <a:r>
              <a:rPr lang="en-US" sz="2000" b="1" dirty="0">
                <a:latin typeface="+mj-lt"/>
              </a:rPr>
              <a:t> - </a:t>
            </a:r>
            <a:r>
              <a:rPr lang="en-US" sz="2000" dirty="0">
                <a:latin typeface="+mj-lt"/>
              </a:rPr>
              <a:t>Digital Farming Data Platform</a:t>
            </a:r>
            <a:br>
              <a:rPr lang="en-US" sz="2000" dirty="0"/>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 </a:t>
            </a:r>
            <a:r>
              <a:rPr lang="en-US" sz="1200" dirty="0" err="1"/>
              <a:t>reliablity</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Reactive System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7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9" name="Title 1">
            <a:extLst>
              <a:ext uri="{FF2B5EF4-FFF2-40B4-BE49-F238E27FC236}">
                <a16:creationId xmlns:a16="http://schemas.microsoft.com/office/drawing/2014/main" id="{81817D13-E6D6-084B-8BB4-EA59FC66EF76}"/>
              </a:ext>
            </a:extLst>
          </p:cNvPr>
          <p:cNvSpPr txBox="1">
            <a:spLocks/>
          </p:cNvSpPr>
          <p:nvPr/>
        </p:nvSpPr>
        <p:spPr>
          <a:xfrm>
            <a:off x="1845578" y="1751428"/>
            <a:ext cx="2895088" cy="2577684"/>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sz="1400" dirty="0"/>
          </a:p>
          <a:p>
            <a:r>
              <a:rPr lang="en-US" sz="1400" dirty="0"/>
              <a:t>Best fit Technology Stack</a:t>
            </a:r>
          </a:p>
          <a:p>
            <a:endParaRPr lang="en-US" sz="1400" dirty="0"/>
          </a:p>
          <a:p>
            <a:r>
              <a:rPr lang="en-US" sz="1400" dirty="0"/>
              <a:t>Architectural alternatives</a:t>
            </a:r>
          </a:p>
          <a:p>
            <a:endParaRPr lang="en-US" sz="1400" dirty="0"/>
          </a:p>
          <a:p>
            <a:r>
              <a:rPr lang="en-US" sz="1400" dirty="0"/>
              <a:t>Team size, skillset</a:t>
            </a:r>
          </a:p>
          <a:p>
            <a:endParaRPr lang="en-US" sz="1400" dirty="0"/>
          </a:p>
          <a:p>
            <a:r>
              <a:rPr lang="en-US" sz="1400" dirty="0"/>
              <a:t>Resources</a:t>
            </a:r>
          </a:p>
          <a:p>
            <a:endParaRPr lang="en-US" sz="1400" dirty="0"/>
          </a:p>
          <a:p>
            <a:endParaRPr lang="en-US" sz="1400" dirty="0"/>
          </a:p>
          <a:p>
            <a:endParaRPr lang="en-US" sz="1400" dirty="0"/>
          </a:p>
          <a:p>
            <a:br>
              <a:rPr lang="en-US" sz="1400" dirty="0"/>
            </a:br>
            <a:endParaRPr lang="en-US" sz="1400" dirty="0"/>
          </a:p>
        </p:txBody>
      </p:sp>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6F35B59F-4DC4-F14F-A9B5-8B899F167D86}"/>
              </a:ext>
            </a:extLst>
          </p:cNvPr>
          <p:cNvSpPr/>
          <p:nvPr/>
        </p:nvSpPr>
        <p:spPr>
          <a:xfrm>
            <a:off x="0" y="0"/>
            <a:ext cx="9144000" cy="1322363"/>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Tree>
    <p:extLst>
      <p:ext uri="{BB962C8B-B14F-4D97-AF65-F5344CB8AC3E}">
        <p14:creationId xmlns:p14="http://schemas.microsoft.com/office/powerpoint/2010/main" val="304309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1714166" y="0"/>
            <a:ext cx="7420302" cy="5143500"/>
          </a:xfrm>
          <a:prstGeom prst="rect">
            <a:avLst/>
          </a:prstGeom>
          <a:solidFill>
            <a:schemeClr val="accent3"/>
          </a:solidFill>
        </p:spPr>
        <p:txBody>
          <a:bodyPr wrap="square" lIns="0" tIns="0" rIns="0" bIns="0" rtlCol="0" anchor="ctr">
            <a:noAutofit/>
          </a:bodyPr>
          <a:lstStyle/>
          <a:p>
            <a:r>
              <a:rPr lang="en-US" sz="4400" dirty="0">
                <a:solidFill>
                  <a:srgbClr val="FFFFFF"/>
                </a:solidFill>
                <a:latin typeface="Arial"/>
                <a:cs typeface="Arial"/>
              </a:rPr>
              <a:t>Kubernetes enter stage left</a:t>
            </a: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27792" y="188913"/>
            <a:ext cx="7613771" cy="373110"/>
          </a:xfrm>
        </p:spPr>
        <p:txBody>
          <a:bodyPr/>
          <a:lstStyle/>
          <a:p>
            <a:r>
              <a:rPr lang="en-US" dirty="0"/>
              <a:t>We propose a Reactive Stateful Microservice Architecture </a:t>
            </a:r>
            <a:br>
              <a:rPr lang="en-US" dirty="0"/>
            </a:br>
            <a:br>
              <a:rPr lang="en-US" dirty="0"/>
            </a:br>
            <a:r>
              <a:rPr lang="en-US" dirty="0"/>
              <a:t>Act 1.</a:t>
            </a: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1026" name="Picture 2" descr="Related image">
            <a:extLst>
              <a:ext uri="{FF2B5EF4-FFF2-40B4-BE49-F238E27FC236}">
                <a16:creationId xmlns:a16="http://schemas.microsoft.com/office/drawing/2014/main" id="{F83C69DD-924D-CD4E-853C-530096441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6" y="1990725"/>
            <a:ext cx="11811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808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9585</TotalTime>
  <Words>1615</Words>
  <Application>Microsoft Macintosh PowerPoint</Application>
  <PresentationFormat>On-screen Show (16:9)</PresentationFormat>
  <Paragraphs>424</Paragraphs>
  <Slides>39</Slides>
  <Notes>33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39</vt:i4>
      </vt:variant>
    </vt:vector>
  </HeadingPairs>
  <TitlesOfParts>
    <vt:vector size="55" baseType="lpstr">
      <vt:lpstr>IBM Plex Sans</vt:lpstr>
      <vt:lpstr>Droid Sans Mono for Powerline</vt:lpstr>
      <vt:lpstr>Arial</vt:lpstr>
      <vt:lpstr>IBM Plex Mono Light</vt:lpstr>
      <vt:lpstr>IBM Plex Sans Light</vt:lpstr>
      <vt:lpstr>HelvNeue Light for IBM</vt:lpstr>
      <vt:lpstr>Inconsolata for Powerline Mediu</vt:lpstr>
      <vt:lpstr>IBM Plex Sans Bold</vt:lpstr>
      <vt:lpstr>Calibri</vt:lpstr>
      <vt:lpstr>Wingdings</vt:lpstr>
      <vt:lpstr>.AppleSystemUIFont</vt:lpstr>
      <vt:lpstr>IBM Developer 2018 white background</vt:lpstr>
      <vt:lpstr>IBM Developer 2018 cool gray background</vt:lpstr>
      <vt:lpstr>IBM Developer 2018 blue background</vt:lpstr>
      <vt:lpstr>IBM Developer 2018 black background</vt:lpstr>
      <vt:lpstr>blk_background_2017</vt:lpstr>
      <vt:lpstr>PowerPoint Presentation</vt:lpstr>
      <vt:lpstr>Adventures in Async: Part II Building  Stateful Microservices with Akka and K8s TALK  mary.grygleski@ibm.com Grant Steinfeld  Twitter: @gsteinfeld IBM Developer Advocate Java &amp; Blockchain  </vt:lpstr>
      <vt:lpstr>Agenda    6:30 – 7pm Networking, Food 7:00 – 8:15pm Presentation and Technical demonstration 8:20 – 8:45 Q&amp;A 9:00 - Wrap</vt:lpstr>
      <vt:lpstr>PowerPoint Presentation</vt:lpstr>
      <vt:lpstr>What is Reactive?</vt:lpstr>
      <vt:lpstr>PowerPoint Presentation</vt:lpstr>
      <vt:lpstr> Acme Agrigate - Digital Farming Data Platform Hypothetically  an IoT sensor metric real-time aggregator ~ 10 Million sensors – gps/temp/soil moisture ~ Million messages/minute ~ 99.9% reliablity  </vt:lpstr>
      <vt:lpstr>    </vt:lpstr>
      <vt:lpstr>We propose a Reactive Stateful Microservice Architecture   Act 1.   </vt:lpstr>
      <vt:lpstr>    </vt:lpstr>
      <vt:lpstr>    </vt:lpstr>
      <vt:lpstr>Kubernetes – development mode   </vt:lpstr>
      <vt:lpstr>    </vt:lpstr>
      <vt:lpstr>PowerPoint Presentation</vt:lpstr>
      <vt:lpstr>What is an Actor in software architectures?</vt:lpstr>
      <vt:lpstr>Actor Model</vt:lpstr>
      <vt:lpstr>Actor Model</vt:lpstr>
      <vt:lpstr>Actor Model</vt:lpstr>
      <vt:lpstr>Supervisory Tree joins forces with K8s</vt:lpstr>
      <vt:lpstr>Supervisory Tree</vt:lpstr>
      <vt:lpstr>Shard Actors</vt:lpstr>
      <vt:lpstr>Entity Actors</vt:lpstr>
      <vt:lpstr>Demo – d3 visualization</vt:lpstr>
      <vt:lpstr>Demo – d3 visualization</vt:lpstr>
      <vt:lpstr>POJ app - Maven</vt:lpstr>
      <vt:lpstr>k8s</vt:lpstr>
      <vt:lpstr>Reactive Systems - WOW</vt:lpstr>
      <vt:lpstr>K8s pod changes</vt:lpstr>
      <vt:lpstr>Cluster entity actors</vt:lpstr>
      <vt:lpstr>Event sourcing and CQRS</vt:lpstr>
      <vt:lpstr>Event sourcing and CQRS</vt:lpstr>
      <vt:lpstr>Cluster Aware Actors</vt:lpstr>
      <vt:lpstr>Akka Entity Distributed sharding</vt:lpstr>
      <vt:lpstr>Entity Command actor extends AbstractLoggingActor</vt:lpstr>
      <vt:lpstr>Q&amp;A</vt:lpstr>
      <vt:lpstr>Resources code for this presentation https://github.com/mckeeh3/akka-java-cluster-openshift  Reactive https://developer.ibm.com/technologies/reactive-systems/ https://www.reactivemanifesto.org/ https://martinfowler.com/bliki/CQRS.html  Akka Actors https://doc.akka.io/docs/akka/current/actors.html  Kubernetes – OpenShift – Minishift https://www.okd.io/minishift/  CQRS/EVENT SOURCING https://martinfowler.com/bliki/CommandQuerySeparation.html https://cqrs.files.wordpress.com/2010/11/cqrs_documents.pdf   </vt:lpstr>
      <vt:lpstr>New!! More Adventures in Async!  Part III – Akka Streams, Lightbend Lagom,IBM  Reactive Platform offering  ( ~July )   Part IV – Apache Kafka and Reactive systems  ( ~August )   other meetups, workshops, interactive webinars</vt:lpstr>
      <vt:lpstr>#inclusiveIBM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Microsoft Office User</cp:lastModifiedBy>
  <cp:revision>153</cp:revision>
  <cp:lastPrinted>2018-10-12T15:17:01Z</cp:lastPrinted>
  <dcterms:created xsi:type="dcterms:W3CDTF">2019-04-15T17:15:26Z</dcterms:created>
  <dcterms:modified xsi:type="dcterms:W3CDTF">2019-06-12T21:41:37Z</dcterms:modified>
</cp:coreProperties>
</file>